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autoCompressPictures="0">
  <p:sldMasterIdLst>
    <p:sldMasterId id="2147483648" r:id="rId1"/>
  </p:sldMasterIdLst>
  <p:notesMasterIdLst>
    <p:notesMasterId r:id="rId8"/>
  </p:notesMasterIdLst>
  <p:sldIdLst>
    <p:sldId id="360" r:id="rId2"/>
    <p:sldId id="361" r:id="rId3"/>
    <p:sldId id="362" r:id="rId4"/>
    <p:sldId id="363" r:id="rId5"/>
    <p:sldId id="358" r:id="rId6"/>
    <p:sldId id="364" r:id="rId7"/>
  </p:sldIdLst>
  <p:sldSz cx="9144000" cy="6858000" type="screen4x3"/>
  <p:notesSz cx="6858000" cy="9144000"/>
  <p:defaultTextStyle>
    <a:defPPr>
      <a:defRPr lang="ar-EG"/>
    </a:defPPr>
    <a:lvl1pPr algn="r" rtl="1" fontAlgn="base">
      <a:spcBef>
        <a:spcPct val="0"/>
      </a:spcBef>
      <a:spcAft>
        <a:spcPct val="0"/>
      </a:spcAft>
      <a:defRPr kern="1200">
        <a:solidFill>
          <a:schemeClr val="tx1"/>
        </a:solidFill>
        <a:latin typeface="Calibri" pitchFamily="34" charset="0"/>
        <a:ea typeface="+mn-ea"/>
        <a:cs typeface="Arial" pitchFamily="34" charset="0"/>
      </a:defRPr>
    </a:lvl1pPr>
    <a:lvl2pPr marL="457200" algn="r" rtl="1" fontAlgn="base">
      <a:spcBef>
        <a:spcPct val="0"/>
      </a:spcBef>
      <a:spcAft>
        <a:spcPct val="0"/>
      </a:spcAft>
      <a:defRPr kern="1200">
        <a:solidFill>
          <a:schemeClr val="tx1"/>
        </a:solidFill>
        <a:latin typeface="Calibri" pitchFamily="34" charset="0"/>
        <a:ea typeface="+mn-ea"/>
        <a:cs typeface="Arial" pitchFamily="34" charset="0"/>
      </a:defRPr>
    </a:lvl2pPr>
    <a:lvl3pPr marL="914400" algn="r" rtl="1" fontAlgn="base">
      <a:spcBef>
        <a:spcPct val="0"/>
      </a:spcBef>
      <a:spcAft>
        <a:spcPct val="0"/>
      </a:spcAft>
      <a:defRPr kern="1200">
        <a:solidFill>
          <a:schemeClr val="tx1"/>
        </a:solidFill>
        <a:latin typeface="Calibri" pitchFamily="34" charset="0"/>
        <a:ea typeface="+mn-ea"/>
        <a:cs typeface="Arial" pitchFamily="34" charset="0"/>
      </a:defRPr>
    </a:lvl3pPr>
    <a:lvl4pPr marL="1371600" algn="r" rtl="1" fontAlgn="base">
      <a:spcBef>
        <a:spcPct val="0"/>
      </a:spcBef>
      <a:spcAft>
        <a:spcPct val="0"/>
      </a:spcAft>
      <a:defRPr kern="1200">
        <a:solidFill>
          <a:schemeClr val="tx1"/>
        </a:solidFill>
        <a:latin typeface="Calibri" pitchFamily="34" charset="0"/>
        <a:ea typeface="+mn-ea"/>
        <a:cs typeface="Arial" pitchFamily="34" charset="0"/>
      </a:defRPr>
    </a:lvl4pPr>
    <a:lvl5pPr marL="1828800" algn="r" rtl="1"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8A3E"/>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84676" autoAdjust="0"/>
    <p:restoredTop sz="94737" autoAdjust="0"/>
  </p:normalViewPr>
  <p:slideViewPr>
    <p:cSldViewPr>
      <p:cViewPr>
        <p:scale>
          <a:sx n="80" d="100"/>
          <a:sy n="80" d="100"/>
        </p:scale>
        <p:origin x="-1098" y="-10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18768"/>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fontAlgn="auto">
              <a:spcBef>
                <a:spcPts val="0"/>
              </a:spcBef>
              <a:spcAft>
                <a:spcPts val="0"/>
              </a:spcAft>
              <a:defRPr sz="1200">
                <a:latin typeface="+mn-lt"/>
                <a:cs typeface="+mn-cs"/>
              </a:defRPr>
            </a:lvl1pPr>
          </a:lstStyle>
          <a:p>
            <a:pPr>
              <a:defRPr/>
            </a:pPr>
            <a:endParaRPr lang="ar-EG"/>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fontAlgn="auto">
              <a:spcBef>
                <a:spcPts val="0"/>
              </a:spcBef>
              <a:spcAft>
                <a:spcPts val="0"/>
              </a:spcAft>
              <a:defRPr sz="1200" smtClean="0">
                <a:latin typeface="+mn-lt"/>
                <a:cs typeface="+mn-cs"/>
              </a:defRPr>
            </a:lvl1pPr>
          </a:lstStyle>
          <a:p>
            <a:pPr>
              <a:defRPr/>
            </a:pPr>
            <a:fld id="{62932F49-E0F5-4653-B0DB-9E9606B82A01}" type="datetimeFigureOut">
              <a:rPr lang="ar-EG"/>
              <a:pPr>
                <a:defRPr/>
              </a:pPr>
              <a:t>13/08/1444</a:t>
            </a:fld>
            <a:endParaRPr lang="ar-EG"/>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pPr lvl="0"/>
            <a:endParaRPr lang="ar-EG"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fontAlgn="auto">
              <a:spcBef>
                <a:spcPts val="0"/>
              </a:spcBef>
              <a:spcAft>
                <a:spcPts val="0"/>
              </a:spcAft>
              <a:defRPr sz="1200">
                <a:latin typeface="+mn-lt"/>
                <a:cs typeface="+mn-cs"/>
              </a:defRPr>
            </a:lvl1pPr>
          </a:lstStyle>
          <a:p>
            <a:pPr>
              <a:defRPr/>
            </a:pPr>
            <a:endParaRPr lang="ar-EG"/>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fontAlgn="auto">
              <a:spcBef>
                <a:spcPts val="0"/>
              </a:spcBef>
              <a:spcAft>
                <a:spcPts val="0"/>
              </a:spcAft>
              <a:defRPr sz="1200" smtClean="0">
                <a:latin typeface="+mn-lt"/>
                <a:cs typeface="+mn-cs"/>
              </a:defRPr>
            </a:lvl1pPr>
          </a:lstStyle>
          <a:p>
            <a:pPr>
              <a:defRPr/>
            </a:pPr>
            <a:fld id="{511B029E-43E0-497D-89F4-B97ECBE7C52A}" type="slidenum">
              <a:rPr lang="ar-EG"/>
              <a:pPr>
                <a:defRPr/>
              </a:pPr>
              <a:t>‹#›</a:t>
            </a:fld>
            <a:endParaRPr lang="ar-EG"/>
          </a:p>
        </p:txBody>
      </p:sp>
    </p:spTree>
  </p:cSld>
  <p:clrMap bg1="lt1" tx1="dk1" bg2="lt2" tx2="dk2" accent1="accent1" accent2="accent2" accent3="accent3" accent4="accent4" accent5="accent5" accent6="accent6" hlink="hlink" folHlink="folHlink"/>
  <p:notesStyle>
    <a:lvl1pPr algn="r" rtl="1" fontAlgn="base">
      <a:spcBef>
        <a:spcPct val="30000"/>
      </a:spcBef>
      <a:spcAft>
        <a:spcPct val="0"/>
      </a:spcAft>
      <a:defRPr sz="1200" kern="1200">
        <a:solidFill>
          <a:schemeClr val="tx1"/>
        </a:solidFill>
        <a:latin typeface="+mn-lt"/>
        <a:ea typeface="+mn-ea"/>
        <a:cs typeface="+mn-cs"/>
      </a:defRPr>
    </a:lvl1pPr>
    <a:lvl2pPr marL="457200" algn="r" rtl="1" fontAlgn="base">
      <a:spcBef>
        <a:spcPct val="30000"/>
      </a:spcBef>
      <a:spcAft>
        <a:spcPct val="0"/>
      </a:spcAft>
      <a:defRPr sz="1200" kern="1200">
        <a:solidFill>
          <a:schemeClr val="tx1"/>
        </a:solidFill>
        <a:latin typeface="+mn-lt"/>
        <a:ea typeface="+mn-ea"/>
        <a:cs typeface="+mn-cs"/>
      </a:defRPr>
    </a:lvl2pPr>
    <a:lvl3pPr marL="914400" algn="r" rtl="1" fontAlgn="base">
      <a:spcBef>
        <a:spcPct val="30000"/>
      </a:spcBef>
      <a:spcAft>
        <a:spcPct val="0"/>
      </a:spcAft>
      <a:defRPr sz="1200" kern="1200">
        <a:solidFill>
          <a:schemeClr val="tx1"/>
        </a:solidFill>
        <a:latin typeface="+mn-lt"/>
        <a:ea typeface="+mn-ea"/>
        <a:cs typeface="+mn-cs"/>
      </a:defRPr>
    </a:lvl3pPr>
    <a:lvl4pPr marL="1371600" algn="r" rtl="1" fontAlgn="base">
      <a:spcBef>
        <a:spcPct val="30000"/>
      </a:spcBef>
      <a:spcAft>
        <a:spcPct val="0"/>
      </a:spcAft>
      <a:defRPr sz="1200" kern="1200">
        <a:solidFill>
          <a:schemeClr val="tx1"/>
        </a:solidFill>
        <a:latin typeface="+mn-lt"/>
        <a:ea typeface="+mn-ea"/>
        <a:cs typeface="+mn-cs"/>
      </a:defRPr>
    </a:lvl4pPr>
    <a:lvl5pPr marL="1828800" algn="r" rtl="1" fontAlgn="base">
      <a:spcBef>
        <a:spcPct val="30000"/>
      </a:spcBef>
      <a:spcAft>
        <a:spcPct val="0"/>
      </a:spcAft>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EG"/>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EG"/>
          </a:p>
        </p:txBody>
      </p:sp>
      <p:sp>
        <p:nvSpPr>
          <p:cNvPr id="4" name="Date Placeholder 3"/>
          <p:cNvSpPr>
            <a:spLocks noGrp="1"/>
          </p:cNvSpPr>
          <p:nvPr>
            <p:ph type="dt" sz="half" idx="10"/>
          </p:nvPr>
        </p:nvSpPr>
        <p:spPr/>
        <p:txBody>
          <a:bodyPr/>
          <a:lstStyle>
            <a:lvl1pPr>
              <a:defRPr/>
            </a:lvl1pPr>
          </a:lstStyle>
          <a:p>
            <a:pPr>
              <a:defRPr/>
            </a:pPr>
            <a:r>
              <a:rPr lang="ar-EG"/>
              <a:t>26 شوال 1431</a:t>
            </a:r>
          </a:p>
        </p:txBody>
      </p:sp>
      <p:sp>
        <p:nvSpPr>
          <p:cNvPr id="5" name="Footer Placeholder 4"/>
          <p:cNvSpPr>
            <a:spLocks noGrp="1"/>
          </p:cNvSpPr>
          <p:nvPr>
            <p:ph type="ftr" sz="quarter" idx="11"/>
          </p:nvPr>
        </p:nvSpPr>
        <p:spPr/>
        <p:txBody>
          <a:bodyPr/>
          <a:lstStyle>
            <a:lvl1pPr>
              <a:defRPr/>
            </a:lvl1pPr>
          </a:lstStyle>
          <a:p>
            <a:pPr>
              <a:defRPr/>
            </a:pPr>
            <a:r>
              <a:rPr lang="ar-EG"/>
              <a:t>الدروس العملية لمقرر اسس الحشرات الاقتصادية               اعداد  د/ محمود عباس علي  المعيد بقسم وقاية النبات</a:t>
            </a:r>
          </a:p>
        </p:txBody>
      </p:sp>
      <p:sp>
        <p:nvSpPr>
          <p:cNvPr id="6" name="Slide Number Placeholder 5"/>
          <p:cNvSpPr>
            <a:spLocks noGrp="1"/>
          </p:cNvSpPr>
          <p:nvPr>
            <p:ph type="sldNum" sz="quarter" idx="12"/>
          </p:nvPr>
        </p:nvSpPr>
        <p:spPr/>
        <p:txBody>
          <a:bodyPr/>
          <a:lstStyle>
            <a:lvl1pPr>
              <a:defRPr/>
            </a:lvl1pPr>
          </a:lstStyle>
          <a:p>
            <a:pPr>
              <a:defRPr/>
            </a:pPr>
            <a:fld id="{5E9EDFE1-2860-4D31-AF58-B5565F25325D}" type="slidenum">
              <a:rPr lang="ar-EG"/>
              <a:pPr>
                <a:defRPr/>
              </a:pPr>
              <a:t>‹#›</a:t>
            </a:fld>
            <a:endParaRPr lang="ar-EG"/>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10"/>
          </p:nvPr>
        </p:nvSpPr>
        <p:spPr/>
        <p:txBody>
          <a:bodyPr/>
          <a:lstStyle>
            <a:lvl1pPr>
              <a:defRPr/>
            </a:lvl1pPr>
          </a:lstStyle>
          <a:p>
            <a:pPr>
              <a:defRPr/>
            </a:pPr>
            <a:r>
              <a:rPr lang="ar-EG"/>
              <a:t>26 شوال 1431</a:t>
            </a:r>
          </a:p>
        </p:txBody>
      </p:sp>
      <p:sp>
        <p:nvSpPr>
          <p:cNvPr id="5" name="Footer Placeholder 4"/>
          <p:cNvSpPr>
            <a:spLocks noGrp="1"/>
          </p:cNvSpPr>
          <p:nvPr>
            <p:ph type="ftr" sz="quarter" idx="11"/>
          </p:nvPr>
        </p:nvSpPr>
        <p:spPr/>
        <p:txBody>
          <a:bodyPr/>
          <a:lstStyle>
            <a:lvl1pPr>
              <a:defRPr/>
            </a:lvl1pPr>
          </a:lstStyle>
          <a:p>
            <a:pPr>
              <a:defRPr/>
            </a:pPr>
            <a:r>
              <a:rPr lang="ar-EG"/>
              <a:t>الدروس العملية لمقرر اسس الحشرات الاقتصادية               اعداد  د/ محمود عباس علي  المعيد بقسم وقاية النبات</a:t>
            </a:r>
          </a:p>
        </p:txBody>
      </p:sp>
      <p:sp>
        <p:nvSpPr>
          <p:cNvPr id="6" name="Slide Number Placeholder 5"/>
          <p:cNvSpPr>
            <a:spLocks noGrp="1"/>
          </p:cNvSpPr>
          <p:nvPr>
            <p:ph type="sldNum" sz="quarter" idx="12"/>
          </p:nvPr>
        </p:nvSpPr>
        <p:spPr/>
        <p:txBody>
          <a:bodyPr/>
          <a:lstStyle>
            <a:lvl1pPr>
              <a:defRPr/>
            </a:lvl1pPr>
          </a:lstStyle>
          <a:p>
            <a:pPr>
              <a:defRPr/>
            </a:pPr>
            <a:fld id="{CA9FFE48-04DC-49CE-A19D-16687BF4BA68}" type="slidenum">
              <a:rPr lang="ar-EG"/>
              <a:pPr>
                <a:defRPr/>
              </a:pPr>
              <a:t>‹#›</a:t>
            </a:fld>
            <a:endParaRPr lang="ar-EG"/>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EG"/>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10"/>
          </p:nvPr>
        </p:nvSpPr>
        <p:spPr/>
        <p:txBody>
          <a:bodyPr/>
          <a:lstStyle>
            <a:lvl1pPr>
              <a:defRPr/>
            </a:lvl1pPr>
          </a:lstStyle>
          <a:p>
            <a:pPr>
              <a:defRPr/>
            </a:pPr>
            <a:r>
              <a:rPr lang="ar-EG"/>
              <a:t>26 شوال 1431</a:t>
            </a:r>
          </a:p>
        </p:txBody>
      </p:sp>
      <p:sp>
        <p:nvSpPr>
          <p:cNvPr id="5" name="Footer Placeholder 4"/>
          <p:cNvSpPr>
            <a:spLocks noGrp="1"/>
          </p:cNvSpPr>
          <p:nvPr>
            <p:ph type="ftr" sz="quarter" idx="11"/>
          </p:nvPr>
        </p:nvSpPr>
        <p:spPr/>
        <p:txBody>
          <a:bodyPr/>
          <a:lstStyle>
            <a:lvl1pPr>
              <a:defRPr/>
            </a:lvl1pPr>
          </a:lstStyle>
          <a:p>
            <a:pPr>
              <a:defRPr/>
            </a:pPr>
            <a:r>
              <a:rPr lang="ar-EG"/>
              <a:t>الدروس العملية لمقرر اسس الحشرات الاقتصادية               اعداد  د/ محمود عباس علي  المعيد بقسم وقاية النبات</a:t>
            </a:r>
          </a:p>
        </p:txBody>
      </p:sp>
      <p:sp>
        <p:nvSpPr>
          <p:cNvPr id="6" name="Slide Number Placeholder 5"/>
          <p:cNvSpPr>
            <a:spLocks noGrp="1"/>
          </p:cNvSpPr>
          <p:nvPr>
            <p:ph type="sldNum" sz="quarter" idx="12"/>
          </p:nvPr>
        </p:nvSpPr>
        <p:spPr/>
        <p:txBody>
          <a:bodyPr/>
          <a:lstStyle>
            <a:lvl1pPr>
              <a:defRPr/>
            </a:lvl1pPr>
          </a:lstStyle>
          <a:p>
            <a:pPr>
              <a:defRPr/>
            </a:pPr>
            <a:fld id="{0087B648-F727-4612-BF17-B89B7B92B0AA}" type="slidenum">
              <a:rPr lang="ar-EG"/>
              <a:pPr>
                <a:defRPr/>
              </a:pPr>
              <a:t>‹#›</a:t>
            </a:fld>
            <a:endParaRPr lang="ar-EG"/>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10"/>
          </p:nvPr>
        </p:nvSpPr>
        <p:spPr/>
        <p:txBody>
          <a:bodyPr/>
          <a:lstStyle>
            <a:lvl1pPr>
              <a:defRPr/>
            </a:lvl1pPr>
          </a:lstStyle>
          <a:p>
            <a:pPr>
              <a:defRPr/>
            </a:pPr>
            <a:r>
              <a:rPr lang="ar-EG"/>
              <a:t>26 شوال 1431</a:t>
            </a:r>
          </a:p>
        </p:txBody>
      </p:sp>
      <p:sp>
        <p:nvSpPr>
          <p:cNvPr id="5" name="Footer Placeholder 4"/>
          <p:cNvSpPr>
            <a:spLocks noGrp="1"/>
          </p:cNvSpPr>
          <p:nvPr>
            <p:ph type="ftr" sz="quarter" idx="11"/>
          </p:nvPr>
        </p:nvSpPr>
        <p:spPr/>
        <p:txBody>
          <a:bodyPr/>
          <a:lstStyle>
            <a:lvl1pPr>
              <a:defRPr/>
            </a:lvl1pPr>
          </a:lstStyle>
          <a:p>
            <a:pPr>
              <a:defRPr/>
            </a:pPr>
            <a:r>
              <a:rPr lang="ar-EG"/>
              <a:t>الدروس العملية لمقرر اسس الحشرات الاقتصادية               اعداد  د/ محمود عباس علي  المعيد بقسم وقاية النبات</a:t>
            </a:r>
          </a:p>
        </p:txBody>
      </p:sp>
      <p:sp>
        <p:nvSpPr>
          <p:cNvPr id="6" name="Slide Number Placeholder 5"/>
          <p:cNvSpPr>
            <a:spLocks noGrp="1"/>
          </p:cNvSpPr>
          <p:nvPr>
            <p:ph type="sldNum" sz="quarter" idx="12"/>
          </p:nvPr>
        </p:nvSpPr>
        <p:spPr/>
        <p:txBody>
          <a:bodyPr/>
          <a:lstStyle>
            <a:lvl1pPr>
              <a:defRPr/>
            </a:lvl1pPr>
          </a:lstStyle>
          <a:p>
            <a:pPr>
              <a:defRPr/>
            </a:pPr>
            <a:fld id="{5828DCA6-60EC-4B85-A14C-B9DA19D002DF}" type="slidenum">
              <a:rPr lang="ar-EG"/>
              <a:pPr>
                <a:defRPr/>
              </a:pPr>
              <a:t>‹#›</a:t>
            </a:fld>
            <a:endParaRPr lang="ar-EG"/>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EG"/>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r>
              <a:rPr lang="ar-EG"/>
              <a:t>26 شوال 1431</a:t>
            </a:r>
          </a:p>
        </p:txBody>
      </p:sp>
      <p:sp>
        <p:nvSpPr>
          <p:cNvPr id="5" name="Footer Placeholder 4"/>
          <p:cNvSpPr>
            <a:spLocks noGrp="1"/>
          </p:cNvSpPr>
          <p:nvPr>
            <p:ph type="ftr" sz="quarter" idx="11"/>
          </p:nvPr>
        </p:nvSpPr>
        <p:spPr/>
        <p:txBody>
          <a:bodyPr/>
          <a:lstStyle>
            <a:lvl1pPr>
              <a:defRPr/>
            </a:lvl1pPr>
          </a:lstStyle>
          <a:p>
            <a:pPr>
              <a:defRPr/>
            </a:pPr>
            <a:r>
              <a:rPr lang="ar-EG"/>
              <a:t>الدروس العملية لمقرر اسس الحشرات الاقتصادية               اعداد  د/ محمود عباس علي  المعيد بقسم وقاية النبات</a:t>
            </a:r>
          </a:p>
        </p:txBody>
      </p:sp>
      <p:sp>
        <p:nvSpPr>
          <p:cNvPr id="6" name="Slide Number Placeholder 5"/>
          <p:cNvSpPr>
            <a:spLocks noGrp="1"/>
          </p:cNvSpPr>
          <p:nvPr>
            <p:ph type="sldNum" sz="quarter" idx="12"/>
          </p:nvPr>
        </p:nvSpPr>
        <p:spPr/>
        <p:txBody>
          <a:bodyPr/>
          <a:lstStyle>
            <a:lvl1pPr>
              <a:defRPr/>
            </a:lvl1pPr>
          </a:lstStyle>
          <a:p>
            <a:pPr>
              <a:defRPr/>
            </a:pPr>
            <a:fld id="{BBB45E52-20D3-407B-889E-5DE0AE633A0D}" type="slidenum">
              <a:rPr lang="ar-EG"/>
              <a:pPr>
                <a:defRPr/>
              </a:pPr>
              <a:t>‹#›</a:t>
            </a:fld>
            <a:endParaRPr lang="ar-EG"/>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5" name="Date Placeholder 3"/>
          <p:cNvSpPr>
            <a:spLocks noGrp="1"/>
          </p:cNvSpPr>
          <p:nvPr>
            <p:ph type="dt" sz="half" idx="10"/>
          </p:nvPr>
        </p:nvSpPr>
        <p:spPr/>
        <p:txBody>
          <a:bodyPr/>
          <a:lstStyle>
            <a:lvl1pPr>
              <a:defRPr/>
            </a:lvl1pPr>
          </a:lstStyle>
          <a:p>
            <a:pPr>
              <a:defRPr/>
            </a:pPr>
            <a:r>
              <a:rPr lang="ar-EG"/>
              <a:t>26 شوال 1431</a:t>
            </a:r>
          </a:p>
        </p:txBody>
      </p:sp>
      <p:sp>
        <p:nvSpPr>
          <p:cNvPr id="6" name="Footer Placeholder 4"/>
          <p:cNvSpPr>
            <a:spLocks noGrp="1"/>
          </p:cNvSpPr>
          <p:nvPr>
            <p:ph type="ftr" sz="quarter" idx="11"/>
          </p:nvPr>
        </p:nvSpPr>
        <p:spPr/>
        <p:txBody>
          <a:bodyPr/>
          <a:lstStyle>
            <a:lvl1pPr>
              <a:defRPr/>
            </a:lvl1pPr>
          </a:lstStyle>
          <a:p>
            <a:pPr>
              <a:defRPr/>
            </a:pPr>
            <a:r>
              <a:rPr lang="ar-EG"/>
              <a:t>الدروس العملية لمقرر اسس الحشرات الاقتصادية               اعداد  د/ محمود عباس علي  المعيد بقسم وقاية النبات</a:t>
            </a:r>
          </a:p>
        </p:txBody>
      </p:sp>
      <p:sp>
        <p:nvSpPr>
          <p:cNvPr id="7" name="Slide Number Placeholder 5"/>
          <p:cNvSpPr>
            <a:spLocks noGrp="1"/>
          </p:cNvSpPr>
          <p:nvPr>
            <p:ph type="sldNum" sz="quarter" idx="12"/>
          </p:nvPr>
        </p:nvSpPr>
        <p:spPr/>
        <p:txBody>
          <a:bodyPr/>
          <a:lstStyle>
            <a:lvl1pPr>
              <a:defRPr/>
            </a:lvl1pPr>
          </a:lstStyle>
          <a:p>
            <a:pPr>
              <a:defRPr/>
            </a:pPr>
            <a:fld id="{F9A299D6-C1A5-4A6F-A0CD-DE4DF1E53FDD}" type="slidenum">
              <a:rPr lang="ar-EG"/>
              <a:pPr>
                <a:defRPr/>
              </a:pPr>
              <a:t>‹#›</a:t>
            </a:fld>
            <a:endParaRPr lang="ar-EG"/>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EG"/>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7" name="Date Placeholder 3"/>
          <p:cNvSpPr>
            <a:spLocks noGrp="1"/>
          </p:cNvSpPr>
          <p:nvPr>
            <p:ph type="dt" sz="half" idx="10"/>
          </p:nvPr>
        </p:nvSpPr>
        <p:spPr/>
        <p:txBody>
          <a:bodyPr/>
          <a:lstStyle>
            <a:lvl1pPr>
              <a:defRPr/>
            </a:lvl1pPr>
          </a:lstStyle>
          <a:p>
            <a:pPr>
              <a:defRPr/>
            </a:pPr>
            <a:r>
              <a:rPr lang="ar-EG"/>
              <a:t>26 شوال 1431</a:t>
            </a:r>
          </a:p>
        </p:txBody>
      </p:sp>
      <p:sp>
        <p:nvSpPr>
          <p:cNvPr id="8" name="Footer Placeholder 4"/>
          <p:cNvSpPr>
            <a:spLocks noGrp="1"/>
          </p:cNvSpPr>
          <p:nvPr>
            <p:ph type="ftr" sz="quarter" idx="11"/>
          </p:nvPr>
        </p:nvSpPr>
        <p:spPr/>
        <p:txBody>
          <a:bodyPr/>
          <a:lstStyle>
            <a:lvl1pPr>
              <a:defRPr/>
            </a:lvl1pPr>
          </a:lstStyle>
          <a:p>
            <a:pPr>
              <a:defRPr/>
            </a:pPr>
            <a:r>
              <a:rPr lang="ar-EG"/>
              <a:t>الدروس العملية لمقرر اسس الحشرات الاقتصادية               اعداد  د/ محمود عباس علي  المعيد بقسم وقاية النبات</a:t>
            </a:r>
          </a:p>
        </p:txBody>
      </p:sp>
      <p:sp>
        <p:nvSpPr>
          <p:cNvPr id="9" name="Slide Number Placeholder 5"/>
          <p:cNvSpPr>
            <a:spLocks noGrp="1"/>
          </p:cNvSpPr>
          <p:nvPr>
            <p:ph type="sldNum" sz="quarter" idx="12"/>
          </p:nvPr>
        </p:nvSpPr>
        <p:spPr/>
        <p:txBody>
          <a:bodyPr/>
          <a:lstStyle>
            <a:lvl1pPr>
              <a:defRPr/>
            </a:lvl1pPr>
          </a:lstStyle>
          <a:p>
            <a:pPr>
              <a:defRPr/>
            </a:pPr>
            <a:fld id="{C1403249-EBEB-4FCB-BEE5-445D28B83867}" type="slidenum">
              <a:rPr lang="ar-EG"/>
              <a:pPr>
                <a:defRPr/>
              </a:pPr>
              <a:t>‹#›</a:t>
            </a:fld>
            <a:endParaRPr lang="ar-EG"/>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Date Placeholder 3"/>
          <p:cNvSpPr>
            <a:spLocks noGrp="1"/>
          </p:cNvSpPr>
          <p:nvPr>
            <p:ph type="dt" sz="half" idx="10"/>
          </p:nvPr>
        </p:nvSpPr>
        <p:spPr/>
        <p:txBody>
          <a:bodyPr/>
          <a:lstStyle>
            <a:lvl1pPr>
              <a:defRPr/>
            </a:lvl1pPr>
          </a:lstStyle>
          <a:p>
            <a:pPr>
              <a:defRPr/>
            </a:pPr>
            <a:r>
              <a:rPr lang="ar-EG"/>
              <a:t>26 شوال 1431</a:t>
            </a:r>
          </a:p>
        </p:txBody>
      </p:sp>
      <p:sp>
        <p:nvSpPr>
          <p:cNvPr id="4" name="Footer Placeholder 4"/>
          <p:cNvSpPr>
            <a:spLocks noGrp="1"/>
          </p:cNvSpPr>
          <p:nvPr>
            <p:ph type="ftr" sz="quarter" idx="11"/>
          </p:nvPr>
        </p:nvSpPr>
        <p:spPr/>
        <p:txBody>
          <a:bodyPr/>
          <a:lstStyle>
            <a:lvl1pPr>
              <a:defRPr/>
            </a:lvl1pPr>
          </a:lstStyle>
          <a:p>
            <a:pPr>
              <a:defRPr/>
            </a:pPr>
            <a:r>
              <a:rPr lang="ar-EG"/>
              <a:t>الدروس العملية لمقرر اسس الحشرات الاقتصادية               اعداد  د/ محمود عباس علي  المعيد بقسم وقاية النبات</a:t>
            </a:r>
          </a:p>
        </p:txBody>
      </p:sp>
      <p:sp>
        <p:nvSpPr>
          <p:cNvPr id="5" name="Slide Number Placeholder 5"/>
          <p:cNvSpPr>
            <a:spLocks noGrp="1"/>
          </p:cNvSpPr>
          <p:nvPr>
            <p:ph type="sldNum" sz="quarter" idx="12"/>
          </p:nvPr>
        </p:nvSpPr>
        <p:spPr/>
        <p:txBody>
          <a:bodyPr/>
          <a:lstStyle>
            <a:lvl1pPr>
              <a:defRPr/>
            </a:lvl1pPr>
          </a:lstStyle>
          <a:p>
            <a:pPr>
              <a:defRPr/>
            </a:pPr>
            <a:fld id="{B053D781-259D-4BCB-8B7A-19305D8A6314}" type="slidenum">
              <a:rPr lang="ar-EG"/>
              <a:pPr>
                <a:defRPr/>
              </a:pPr>
              <a:t>‹#›</a:t>
            </a:fld>
            <a:endParaRPr lang="ar-EG"/>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r>
              <a:rPr lang="ar-EG"/>
              <a:t>26 شوال 1431</a:t>
            </a:r>
          </a:p>
        </p:txBody>
      </p:sp>
      <p:sp>
        <p:nvSpPr>
          <p:cNvPr id="3" name="Footer Placeholder 4"/>
          <p:cNvSpPr>
            <a:spLocks noGrp="1"/>
          </p:cNvSpPr>
          <p:nvPr>
            <p:ph type="ftr" sz="quarter" idx="11"/>
          </p:nvPr>
        </p:nvSpPr>
        <p:spPr/>
        <p:txBody>
          <a:bodyPr/>
          <a:lstStyle>
            <a:lvl1pPr>
              <a:defRPr/>
            </a:lvl1pPr>
          </a:lstStyle>
          <a:p>
            <a:pPr>
              <a:defRPr/>
            </a:pPr>
            <a:r>
              <a:rPr lang="ar-EG"/>
              <a:t>الدروس العملية لمقرر اسس الحشرات الاقتصادية               اعداد  د/ محمود عباس علي  المعيد بقسم وقاية النبات</a:t>
            </a:r>
          </a:p>
        </p:txBody>
      </p:sp>
      <p:sp>
        <p:nvSpPr>
          <p:cNvPr id="4" name="Slide Number Placeholder 5"/>
          <p:cNvSpPr>
            <a:spLocks noGrp="1"/>
          </p:cNvSpPr>
          <p:nvPr>
            <p:ph type="sldNum" sz="quarter" idx="12"/>
          </p:nvPr>
        </p:nvSpPr>
        <p:spPr/>
        <p:txBody>
          <a:bodyPr/>
          <a:lstStyle>
            <a:lvl1pPr>
              <a:defRPr/>
            </a:lvl1pPr>
          </a:lstStyle>
          <a:p>
            <a:pPr>
              <a:defRPr/>
            </a:pPr>
            <a:fld id="{FBEB5812-BA30-44FA-8922-1AD94F306428}" type="slidenum">
              <a:rPr lang="ar-EG"/>
              <a:pPr>
                <a:defRPr/>
              </a:pPr>
              <a:t>‹#›</a:t>
            </a:fld>
            <a:endParaRPr lang="ar-EG"/>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EG"/>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ar-EG"/>
              <a:t>26 شوال 1431</a:t>
            </a:r>
          </a:p>
        </p:txBody>
      </p:sp>
      <p:sp>
        <p:nvSpPr>
          <p:cNvPr id="6" name="Footer Placeholder 4"/>
          <p:cNvSpPr>
            <a:spLocks noGrp="1"/>
          </p:cNvSpPr>
          <p:nvPr>
            <p:ph type="ftr" sz="quarter" idx="11"/>
          </p:nvPr>
        </p:nvSpPr>
        <p:spPr/>
        <p:txBody>
          <a:bodyPr/>
          <a:lstStyle>
            <a:lvl1pPr>
              <a:defRPr/>
            </a:lvl1pPr>
          </a:lstStyle>
          <a:p>
            <a:pPr>
              <a:defRPr/>
            </a:pPr>
            <a:r>
              <a:rPr lang="ar-EG"/>
              <a:t>الدروس العملية لمقرر اسس الحشرات الاقتصادية               اعداد  د/ محمود عباس علي  المعيد بقسم وقاية النبات</a:t>
            </a:r>
          </a:p>
        </p:txBody>
      </p:sp>
      <p:sp>
        <p:nvSpPr>
          <p:cNvPr id="7" name="Slide Number Placeholder 5"/>
          <p:cNvSpPr>
            <a:spLocks noGrp="1"/>
          </p:cNvSpPr>
          <p:nvPr>
            <p:ph type="sldNum" sz="quarter" idx="12"/>
          </p:nvPr>
        </p:nvSpPr>
        <p:spPr/>
        <p:txBody>
          <a:bodyPr/>
          <a:lstStyle>
            <a:lvl1pPr>
              <a:defRPr/>
            </a:lvl1pPr>
          </a:lstStyle>
          <a:p>
            <a:pPr>
              <a:defRPr/>
            </a:pPr>
            <a:fld id="{B6714618-A0F8-48F0-85CA-A4CCA1C194D5}" type="slidenum">
              <a:rPr lang="ar-EG"/>
              <a:pPr>
                <a:defRPr/>
              </a:pPr>
              <a:t>‹#›</a:t>
            </a:fld>
            <a:endParaRPr lang="ar-EG"/>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EG"/>
          </a:p>
        </p:txBody>
      </p:sp>
      <p:sp>
        <p:nvSpPr>
          <p:cNvPr id="3" name="Picture Placeholder 2"/>
          <p:cNvSpPr>
            <a:spLocks noGrp="1"/>
          </p:cNvSpPr>
          <p:nvPr>
            <p:ph type="pic" idx="1"/>
          </p:nvPr>
        </p:nvSpPr>
        <p:spPr>
          <a:xfrm>
            <a:off x="1792288" y="612775"/>
            <a:ext cx="5486400" cy="4114800"/>
          </a:xfrm>
        </p:spPr>
        <p:txBody>
          <a:bodyPr rtlCol="1">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ar-EG"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ar-EG"/>
              <a:t>26 شوال 1431</a:t>
            </a:r>
          </a:p>
        </p:txBody>
      </p:sp>
      <p:sp>
        <p:nvSpPr>
          <p:cNvPr id="6" name="Footer Placeholder 4"/>
          <p:cNvSpPr>
            <a:spLocks noGrp="1"/>
          </p:cNvSpPr>
          <p:nvPr>
            <p:ph type="ftr" sz="quarter" idx="11"/>
          </p:nvPr>
        </p:nvSpPr>
        <p:spPr/>
        <p:txBody>
          <a:bodyPr/>
          <a:lstStyle>
            <a:lvl1pPr>
              <a:defRPr/>
            </a:lvl1pPr>
          </a:lstStyle>
          <a:p>
            <a:pPr>
              <a:defRPr/>
            </a:pPr>
            <a:r>
              <a:rPr lang="ar-EG"/>
              <a:t>الدروس العملية لمقرر اسس الحشرات الاقتصادية               اعداد  د/ محمود عباس علي  المعيد بقسم وقاية النبات</a:t>
            </a:r>
          </a:p>
        </p:txBody>
      </p:sp>
      <p:sp>
        <p:nvSpPr>
          <p:cNvPr id="7" name="Slide Number Placeholder 5"/>
          <p:cNvSpPr>
            <a:spLocks noGrp="1"/>
          </p:cNvSpPr>
          <p:nvPr>
            <p:ph type="sldNum" sz="quarter" idx="12"/>
          </p:nvPr>
        </p:nvSpPr>
        <p:spPr/>
        <p:txBody>
          <a:bodyPr/>
          <a:lstStyle>
            <a:lvl1pPr>
              <a:defRPr/>
            </a:lvl1pPr>
          </a:lstStyle>
          <a:p>
            <a:pPr>
              <a:defRPr/>
            </a:pPr>
            <a:fld id="{5C2D9B95-CC7F-43F4-B58A-C5A02E63A637}" type="slidenum">
              <a:rPr lang="ar-EG"/>
              <a:pPr>
                <a:defRPr/>
              </a:pPr>
              <a:t>‹#›</a:t>
            </a:fld>
            <a:endParaRPr lang="ar-EG"/>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fontAlgn="auto">
              <a:spcBef>
                <a:spcPts val="0"/>
              </a:spcBef>
              <a:spcAft>
                <a:spcPts val="0"/>
              </a:spcAft>
              <a:defRPr sz="1200" smtClean="0">
                <a:solidFill>
                  <a:schemeClr val="tx1">
                    <a:tint val="75000"/>
                  </a:schemeClr>
                </a:solidFill>
                <a:latin typeface="+mn-lt"/>
                <a:cs typeface="+mn-cs"/>
              </a:defRPr>
            </a:lvl1pPr>
          </a:lstStyle>
          <a:p>
            <a:pPr>
              <a:defRPr/>
            </a:pPr>
            <a:r>
              <a:rPr lang="ar-EG"/>
              <a:t>26 شوال 1431</a:t>
            </a: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fontAlgn="auto">
              <a:spcBef>
                <a:spcPts val="0"/>
              </a:spcBef>
              <a:spcAft>
                <a:spcPts val="0"/>
              </a:spcAft>
              <a:defRPr sz="1200" smtClean="0">
                <a:solidFill>
                  <a:schemeClr val="tx1">
                    <a:tint val="75000"/>
                  </a:schemeClr>
                </a:solidFill>
                <a:latin typeface="+mn-lt"/>
                <a:cs typeface="+mn-cs"/>
              </a:defRPr>
            </a:lvl1pPr>
          </a:lstStyle>
          <a:p>
            <a:pPr>
              <a:defRPr/>
            </a:pPr>
            <a:r>
              <a:rPr lang="ar-EG"/>
              <a:t>الدروس العملية لمقرر اسس الحشرات الاقتصادية               اعداد  د/ محمود عباس علي  المعيد بقسم وقاية النبات</a:t>
            </a:r>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fontAlgn="auto">
              <a:spcBef>
                <a:spcPts val="0"/>
              </a:spcBef>
              <a:spcAft>
                <a:spcPts val="0"/>
              </a:spcAft>
              <a:defRPr sz="1200" smtClean="0">
                <a:solidFill>
                  <a:schemeClr val="tx1">
                    <a:tint val="75000"/>
                  </a:schemeClr>
                </a:solidFill>
                <a:latin typeface="+mn-lt"/>
                <a:cs typeface="+mn-cs"/>
              </a:defRPr>
            </a:lvl1pPr>
          </a:lstStyle>
          <a:p>
            <a:pPr>
              <a:defRPr/>
            </a:pPr>
            <a:fld id="{062414E4-7173-4FBF-86D0-CA03E2D53A0C}" type="slidenum">
              <a:rPr lang="ar-EG"/>
              <a:pPr>
                <a:defRPr/>
              </a:pPr>
              <a:t>‹#›</a:t>
            </a:fld>
            <a:endParaRPr lang="ar-EG"/>
          </a:p>
        </p:txBody>
      </p:sp>
    </p:spTree>
  </p:cSld>
  <p:clrMap bg1="lt1" tx1="dk1" bg2="lt2" tx2="dk2" accent1="accent1" accent2="accent2" accent3="accent3" accent4="accent4" accent5="accent5" accent6="accent6" hlink="hlink" folHlink="folHlink"/>
  <p:sldLayoutIdLst>
    <p:sldLayoutId id="2147483716" r:id="rId1"/>
    <p:sldLayoutId id="2147483715" r:id="rId2"/>
    <p:sldLayoutId id="2147483714" r:id="rId3"/>
    <p:sldLayoutId id="2147483713" r:id="rId4"/>
    <p:sldLayoutId id="2147483712" r:id="rId5"/>
    <p:sldLayoutId id="2147483711" r:id="rId6"/>
    <p:sldLayoutId id="2147483710" r:id="rId7"/>
    <p:sldLayoutId id="2147483709" r:id="rId8"/>
    <p:sldLayoutId id="2147483708" r:id="rId9"/>
    <p:sldLayoutId id="2147483707" r:id="rId10"/>
    <p:sldLayoutId id="2147483706" r:id="rId11"/>
  </p:sldLayoutIdLst>
  <p:hf sldNum="0" hdr="0" ftr="0" dt="0"/>
  <p:txStyles>
    <p:titleStyle>
      <a:lvl1pPr algn="ctr" rtl="1" fontAlgn="base">
        <a:spcBef>
          <a:spcPct val="0"/>
        </a:spcBef>
        <a:spcAft>
          <a:spcPct val="0"/>
        </a:spcAft>
        <a:defRPr sz="4400" kern="1200">
          <a:solidFill>
            <a:schemeClr val="tx1"/>
          </a:solidFill>
          <a:latin typeface="+mj-lt"/>
          <a:ea typeface="+mj-ea"/>
          <a:cs typeface="+mj-cs"/>
        </a:defRPr>
      </a:lvl1pPr>
      <a:lvl2pPr algn="ctr" rtl="1" fontAlgn="base">
        <a:spcBef>
          <a:spcPct val="0"/>
        </a:spcBef>
        <a:spcAft>
          <a:spcPct val="0"/>
        </a:spcAft>
        <a:defRPr sz="4400">
          <a:solidFill>
            <a:schemeClr val="tx1"/>
          </a:solidFill>
          <a:latin typeface="Calibri" pitchFamily="34" charset="0"/>
          <a:cs typeface="Times New Roman" pitchFamily="18" charset="0"/>
        </a:defRPr>
      </a:lvl2pPr>
      <a:lvl3pPr algn="ctr" rtl="1" fontAlgn="base">
        <a:spcBef>
          <a:spcPct val="0"/>
        </a:spcBef>
        <a:spcAft>
          <a:spcPct val="0"/>
        </a:spcAft>
        <a:defRPr sz="4400">
          <a:solidFill>
            <a:schemeClr val="tx1"/>
          </a:solidFill>
          <a:latin typeface="Calibri" pitchFamily="34" charset="0"/>
          <a:cs typeface="Times New Roman" pitchFamily="18" charset="0"/>
        </a:defRPr>
      </a:lvl3pPr>
      <a:lvl4pPr algn="ctr" rtl="1" fontAlgn="base">
        <a:spcBef>
          <a:spcPct val="0"/>
        </a:spcBef>
        <a:spcAft>
          <a:spcPct val="0"/>
        </a:spcAft>
        <a:defRPr sz="4400">
          <a:solidFill>
            <a:schemeClr val="tx1"/>
          </a:solidFill>
          <a:latin typeface="Calibri" pitchFamily="34" charset="0"/>
          <a:cs typeface="Times New Roman" pitchFamily="18" charset="0"/>
        </a:defRPr>
      </a:lvl4pPr>
      <a:lvl5pPr algn="ctr" rtl="1" fontAlgn="base">
        <a:spcBef>
          <a:spcPct val="0"/>
        </a:spcBef>
        <a:spcAft>
          <a:spcPct val="0"/>
        </a:spcAft>
        <a:defRPr sz="4400">
          <a:solidFill>
            <a:schemeClr val="tx1"/>
          </a:solidFill>
          <a:latin typeface="Calibri" pitchFamily="34" charset="0"/>
          <a:cs typeface="Times New Roman" pitchFamily="18" charset="0"/>
        </a:defRPr>
      </a:lvl5pPr>
      <a:lvl6pPr marL="457200" algn="ctr" rtl="1" fontAlgn="base">
        <a:spcBef>
          <a:spcPct val="0"/>
        </a:spcBef>
        <a:spcAft>
          <a:spcPct val="0"/>
        </a:spcAft>
        <a:defRPr sz="4400">
          <a:solidFill>
            <a:schemeClr val="tx1"/>
          </a:solidFill>
          <a:latin typeface="Calibri" pitchFamily="34" charset="0"/>
          <a:cs typeface="Times New Roman" pitchFamily="18" charset="0"/>
        </a:defRPr>
      </a:lvl6pPr>
      <a:lvl7pPr marL="914400" algn="ctr" rtl="1" fontAlgn="base">
        <a:spcBef>
          <a:spcPct val="0"/>
        </a:spcBef>
        <a:spcAft>
          <a:spcPct val="0"/>
        </a:spcAft>
        <a:defRPr sz="4400">
          <a:solidFill>
            <a:schemeClr val="tx1"/>
          </a:solidFill>
          <a:latin typeface="Calibri" pitchFamily="34" charset="0"/>
          <a:cs typeface="Times New Roman" pitchFamily="18" charset="0"/>
        </a:defRPr>
      </a:lvl7pPr>
      <a:lvl8pPr marL="1371600" algn="ctr" rtl="1" fontAlgn="base">
        <a:spcBef>
          <a:spcPct val="0"/>
        </a:spcBef>
        <a:spcAft>
          <a:spcPct val="0"/>
        </a:spcAft>
        <a:defRPr sz="4400">
          <a:solidFill>
            <a:schemeClr val="tx1"/>
          </a:solidFill>
          <a:latin typeface="Calibri" pitchFamily="34" charset="0"/>
          <a:cs typeface="Times New Roman" pitchFamily="18" charset="0"/>
        </a:defRPr>
      </a:lvl8pPr>
      <a:lvl9pPr marL="1828800" algn="ctr" rtl="1" fontAlgn="base">
        <a:spcBef>
          <a:spcPct val="0"/>
        </a:spcBef>
        <a:spcAft>
          <a:spcPct val="0"/>
        </a:spcAft>
        <a:defRPr sz="4400">
          <a:solidFill>
            <a:schemeClr val="tx1"/>
          </a:solidFill>
          <a:latin typeface="Calibri" pitchFamily="34" charset="0"/>
          <a:cs typeface="Times New Roman" pitchFamily="18" charset="0"/>
        </a:defRPr>
      </a:lvl9pPr>
    </p:titleStyle>
    <p:bodyStyle>
      <a:lvl1pPr marL="342900" indent="-342900" algn="r" rtl="1" fontAlgn="base">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r" rtl="1" fontAlgn="base">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r" rtl="1" fontAlgn="base">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r" rtl="1" fontAlgn="base">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r" rtl="1" fontAlgn="base">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5" Type="http://schemas.openxmlformats.org/officeDocument/2006/relationships/image" Target="../media/image4.jpeg"/><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500034" y="571480"/>
            <a:ext cx="8229600" cy="4525963"/>
          </a:xfrm>
        </p:spPr>
        <p:txBody>
          <a:bodyPr/>
          <a:lstStyle/>
          <a:p>
            <a:r>
              <a:rPr lang="ar-IQ" sz="2000" dirty="0" smtClean="0">
                <a:solidFill>
                  <a:srgbClr val="FF0000"/>
                </a:solidFill>
              </a:rPr>
              <a:t>علم الحشرات </a:t>
            </a:r>
            <a:r>
              <a:rPr lang="en-US" sz="2000" dirty="0" smtClean="0">
                <a:solidFill>
                  <a:srgbClr val="0070C0"/>
                </a:solidFill>
                <a:latin typeface="Simplified Arabic" panose="02020603050405020304" pitchFamily="18" charset="-78"/>
                <a:cs typeface="Simplified Arabic" panose="02020603050405020304" pitchFamily="18" charset="-78"/>
              </a:rPr>
              <a:t>Entomology </a:t>
            </a:r>
            <a:r>
              <a:rPr lang="ar-IQ" sz="2000" dirty="0" smtClean="0">
                <a:solidFill>
                  <a:srgbClr val="0070C0"/>
                </a:solidFill>
                <a:latin typeface="Simplified Arabic" panose="02020603050405020304" pitchFamily="18" charset="-78"/>
                <a:cs typeface="Simplified Arabic" panose="02020603050405020304" pitchFamily="18" charset="-78"/>
              </a:rPr>
              <a:t> </a:t>
            </a:r>
            <a:r>
              <a:rPr lang="ar-IQ" sz="2000" dirty="0" smtClean="0"/>
              <a:t>هو العلم الذي يختص بدراسة الحشرات من الناحية البيئة والحياتية بصورة عامة .</a:t>
            </a:r>
            <a:r>
              <a:rPr lang="ar-SA" sz="2000" dirty="0" smtClean="0">
                <a:solidFill>
                  <a:srgbClr val="FF0000"/>
                </a:solidFill>
                <a:latin typeface="Simplified Arabic" panose="02020603050405020304" pitchFamily="18" charset="-78"/>
                <a:cs typeface="Simplified Arabic" panose="02020603050405020304" pitchFamily="18" charset="-78"/>
              </a:rPr>
              <a:t> </a:t>
            </a:r>
            <a:endParaRPr lang="ar-IQ" sz="2000" dirty="0" smtClean="0">
              <a:solidFill>
                <a:srgbClr val="FF0000"/>
              </a:solidFill>
              <a:latin typeface="Simplified Arabic" panose="02020603050405020304" pitchFamily="18" charset="-78"/>
              <a:cs typeface="Simplified Arabic" panose="02020603050405020304" pitchFamily="18" charset="-78"/>
            </a:endParaRPr>
          </a:p>
          <a:p>
            <a:r>
              <a:rPr lang="ar-IQ" sz="2000" dirty="0" smtClean="0">
                <a:solidFill>
                  <a:srgbClr val="FF0000"/>
                </a:solidFill>
                <a:latin typeface="Simplified Arabic" panose="02020603050405020304" pitchFamily="18" charset="-78"/>
                <a:cs typeface="Simplified Arabic" panose="02020603050405020304" pitchFamily="18" charset="-78"/>
              </a:rPr>
              <a:t>علم </a:t>
            </a:r>
            <a:r>
              <a:rPr lang="ar-SA" sz="2000" dirty="0" smtClean="0">
                <a:solidFill>
                  <a:srgbClr val="FF0000"/>
                </a:solidFill>
                <a:latin typeface="Simplified Arabic" panose="02020603050405020304" pitchFamily="18" charset="-78"/>
                <a:cs typeface="Simplified Arabic" panose="02020603050405020304" pitchFamily="18" charset="-78"/>
              </a:rPr>
              <a:t>الحشرات الطبية </a:t>
            </a:r>
            <a:r>
              <a:rPr lang="en-US" sz="2000" dirty="0" smtClean="0">
                <a:solidFill>
                  <a:schemeClr val="tx2">
                    <a:lumMod val="60000"/>
                    <a:lumOff val="40000"/>
                  </a:schemeClr>
                </a:solidFill>
                <a:latin typeface="Simplified Arabic" panose="02020603050405020304" pitchFamily="18" charset="-78"/>
                <a:cs typeface="Simplified Arabic" panose="02020603050405020304" pitchFamily="18" charset="-78"/>
              </a:rPr>
              <a:t>Medical Entomology</a:t>
            </a:r>
            <a:r>
              <a:rPr lang="ar-SA" sz="2000" dirty="0" smtClean="0">
                <a:solidFill>
                  <a:schemeClr val="tx2">
                    <a:lumMod val="60000"/>
                    <a:lumOff val="40000"/>
                  </a:schemeClr>
                </a:solidFill>
                <a:latin typeface="Simplified Arabic" panose="02020603050405020304" pitchFamily="18" charset="-78"/>
                <a:cs typeface="Simplified Arabic" panose="02020603050405020304" pitchFamily="18" charset="-78"/>
              </a:rPr>
              <a:t> </a:t>
            </a:r>
            <a:r>
              <a:rPr lang="ar-SA" sz="2000" dirty="0" smtClean="0">
                <a:latin typeface="Simplified Arabic" panose="02020603050405020304" pitchFamily="18" charset="-78"/>
                <a:cs typeface="Simplified Arabic" panose="02020603050405020304" pitchFamily="18" charset="-78"/>
              </a:rPr>
              <a:t>هو العلم الذي يختص بدراسة الحشرات ذات </a:t>
            </a:r>
            <a:r>
              <a:rPr lang="ar-SA" sz="2000" dirty="0" err="1" smtClean="0">
                <a:latin typeface="Simplified Arabic" panose="02020603050405020304" pitchFamily="18" charset="-78"/>
                <a:cs typeface="Simplified Arabic" panose="02020603050405020304" pitchFamily="18" charset="-78"/>
              </a:rPr>
              <a:t>الاهمية</a:t>
            </a:r>
            <a:r>
              <a:rPr lang="ar-SA" sz="2000" dirty="0" smtClean="0">
                <a:latin typeface="Simplified Arabic" panose="02020603050405020304" pitchFamily="18" charset="-78"/>
                <a:cs typeface="Simplified Arabic" panose="02020603050405020304" pitchFamily="18" charset="-78"/>
              </a:rPr>
              <a:t> الطبية والبيطرية والعلاقة بينهما وما تسببه من مشاكل صحية وحالات مرضية </a:t>
            </a:r>
            <a:r>
              <a:rPr lang="ar-SA" sz="2000" dirty="0" err="1" smtClean="0">
                <a:latin typeface="Simplified Arabic" panose="02020603050405020304" pitchFamily="18" charset="-78"/>
                <a:cs typeface="Simplified Arabic" panose="02020603050405020304" pitchFamily="18" charset="-78"/>
              </a:rPr>
              <a:t>للانسان</a:t>
            </a:r>
            <a:r>
              <a:rPr lang="ar-SA" sz="2000" dirty="0" smtClean="0">
                <a:latin typeface="Simplified Arabic" panose="02020603050405020304" pitchFamily="18" charset="-78"/>
                <a:cs typeface="Simplified Arabic" panose="02020603050405020304" pitchFamily="18" charset="-78"/>
              </a:rPr>
              <a:t> والحيوان </a:t>
            </a:r>
            <a:r>
              <a:rPr lang="ar-IQ" sz="2000" dirty="0" smtClean="0">
                <a:latin typeface="Simplified Arabic" panose="02020603050405020304" pitchFamily="18" charset="-78"/>
                <a:cs typeface="Simplified Arabic" panose="02020603050405020304" pitchFamily="18" charset="-78"/>
              </a:rPr>
              <a:t>. من </a:t>
            </a:r>
            <a:r>
              <a:rPr lang="ar-IQ" sz="2000" dirty="0" err="1" smtClean="0">
                <a:latin typeface="Simplified Arabic" panose="02020603050405020304" pitchFamily="18" charset="-78"/>
                <a:cs typeface="Simplified Arabic" panose="02020603050405020304" pitchFamily="18" charset="-78"/>
              </a:rPr>
              <a:t>هذة</a:t>
            </a:r>
            <a:r>
              <a:rPr lang="ar-IQ" sz="2000" dirty="0" smtClean="0">
                <a:latin typeface="Simplified Arabic" panose="02020603050405020304" pitchFamily="18" charset="-78"/>
                <a:cs typeface="Simplified Arabic" panose="02020603050405020304" pitchFamily="18" charset="-78"/>
              </a:rPr>
              <a:t> الحشرات هي </a:t>
            </a:r>
            <a:r>
              <a:rPr lang="ar-IQ" sz="2000" dirty="0" err="1" smtClean="0">
                <a:latin typeface="Simplified Arabic" panose="02020603050405020304" pitchFamily="18" charset="-78"/>
                <a:cs typeface="Simplified Arabic" panose="02020603050405020304" pitchFamily="18" charset="-78"/>
              </a:rPr>
              <a:t>الصراصر</a:t>
            </a:r>
            <a:r>
              <a:rPr lang="ar-IQ" sz="2000" dirty="0" smtClean="0">
                <a:latin typeface="Simplified Arabic" panose="02020603050405020304" pitchFamily="18" charset="-78"/>
                <a:cs typeface="Simplified Arabic" panose="02020603050405020304" pitchFamily="18" charset="-78"/>
              </a:rPr>
              <a:t> وبق الفراش البعوض والقمل .... الخ .</a:t>
            </a:r>
          </a:p>
          <a:p>
            <a:endParaRPr lang="ar-IQ" sz="2000" dirty="0" smtClean="0">
              <a:latin typeface="Simplified Arabic" panose="02020603050405020304" pitchFamily="18" charset="-78"/>
              <a:cs typeface="Simplified Arabic" panose="02020603050405020304" pitchFamily="18" charset="-78"/>
            </a:endParaRPr>
          </a:p>
          <a:p>
            <a:r>
              <a:rPr lang="ar-IQ" sz="2400" dirty="0" err="1" smtClean="0">
                <a:solidFill>
                  <a:srgbClr val="00B0F0"/>
                </a:solidFill>
                <a:latin typeface="Simplified Arabic" panose="02020603050405020304" pitchFamily="18" charset="-78"/>
                <a:cs typeface="Simplified Arabic" panose="02020603050405020304" pitchFamily="18" charset="-78"/>
              </a:rPr>
              <a:t>الصراصر</a:t>
            </a:r>
            <a:r>
              <a:rPr lang="ar-IQ" sz="2400" dirty="0" smtClean="0">
                <a:solidFill>
                  <a:srgbClr val="00B0F0"/>
                </a:solidFill>
                <a:latin typeface="Simplified Arabic" panose="02020603050405020304" pitchFamily="18" charset="-78"/>
                <a:cs typeface="Simplified Arabic" panose="02020603050405020304" pitchFamily="18" charset="-78"/>
              </a:rPr>
              <a:t>:- </a:t>
            </a:r>
            <a:r>
              <a:rPr lang="ar-IQ" sz="2000" dirty="0" smtClean="0">
                <a:latin typeface="Simplified Arabic" panose="02020603050405020304" pitchFamily="18" charset="-78"/>
                <a:cs typeface="Simplified Arabic" panose="02020603050405020304" pitchFamily="18" charset="-78"/>
              </a:rPr>
              <a:t>تعود </a:t>
            </a:r>
            <a:r>
              <a:rPr lang="ar-IQ" sz="2000" dirty="0" err="1" smtClean="0">
                <a:latin typeface="Simplified Arabic" panose="02020603050405020304" pitchFamily="18" charset="-78"/>
                <a:cs typeface="Simplified Arabic" panose="02020603050405020304" pitchFamily="18" charset="-78"/>
              </a:rPr>
              <a:t>الصراصرالى</a:t>
            </a:r>
            <a:r>
              <a:rPr lang="ar-IQ" sz="2000" dirty="0" smtClean="0">
                <a:latin typeface="Simplified Arabic" panose="02020603050405020304" pitchFamily="18" charset="-78"/>
                <a:cs typeface="Simplified Arabic" panose="02020603050405020304" pitchFamily="18" charset="-78"/>
              </a:rPr>
              <a:t>                                                              </a:t>
            </a:r>
            <a:r>
              <a:rPr lang="en-US" sz="2000" dirty="0" smtClean="0">
                <a:latin typeface="Simplified Arabic" panose="02020603050405020304" pitchFamily="18" charset="-78"/>
                <a:cs typeface="Simplified Arabic" panose="02020603050405020304" pitchFamily="18" charset="-78"/>
              </a:rPr>
              <a:t> </a:t>
            </a:r>
            <a:r>
              <a:rPr lang="ar-IQ" sz="2000" dirty="0" smtClean="0">
                <a:latin typeface="Simplified Arabic" panose="02020603050405020304" pitchFamily="18" charset="-78"/>
                <a:cs typeface="Simplified Arabic" panose="02020603050405020304" pitchFamily="18" charset="-78"/>
              </a:rPr>
              <a:t>      </a:t>
            </a:r>
            <a:r>
              <a:rPr lang="en-US" sz="2000" dirty="0" smtClean="0">
                <a:latin typeface="Simplified Arabic" panose="02020603050405020304" pitchFamily="18" charset="-78"/>
                <a:cs typeface="Simplified Arabic" panose="02020603050405020304" pitchFamily="18" charset="-78"/>
              </a:rPr>
              <a:t>                          class :- </a:t>
            </a:r>
            <a:r>
              <a:rPr lang="en-US" sz="2000" dirty="0" err="1" smtClean="0">
                <a:latin typeface="Simplified Arabic" panose="02020603050405020304" pitchFamily="18" charset="-78"/>
                <a:cs typeface="Simplified Arabic" panose="02020603050405020304" pitchFamily="18" charset="-78"/>
              </a:rPr>
              <a:t>Insecta</a:t>
            </a:r>
            <a:endParaRPr lang="ar-IQ" sz="2000" dirty="0" smtClean="0">
              <a:latin typeface="Simplified Arabic" panose="02020603050405020304" pitchFamily="18" charset="-78"/>
              <a:cs typeface="Simplified Arabic" panose="02020603050405020304" pitchFamily="18" charset="-78"/>
            </a:endParaRPr>
          </a:p>
          <a:p>
            <a:r>
              <a:rPr lang="en-US" sz="2000" dirty="0" err="1" smtClean="0">
                <a:latin typeface="Simplified Arabic" panose="02020603050405020304" pitchFamily="18" charset="-78"/>
                <a:cs typeface="Simplified Arabic" panose="02020603050405020304" pitchFamily="18" charset="-78"/>
              </a:rPr>
              <a:t>Dictyoptera</a:t>
            </a:r>
            <a:r>
              <a:rPr lang="ar-IQ" sz="2000" dirty="0" smtClean="0">
                <a:latin typeface="Simplified Arabic" panose="02020603050405020304" pitchFamily="18" charset="-78"/>
                <a:cs typeface="Simplified Arabic" panose="02020603050405020304" pitchFamily="18" charset="-78"/>
              </a:rPr>
              <a:t> – </a:t>
            </a:r>
            <a:r>
              <a:rPr lang="en-US" sz="2000" dirty="0" smtClean="0">
                <a:latin typeface="Simplified Arabic" panose="02020603050405020304" pitchFamily="18" charset="-78"/>
                <a:cs typeface="Simplified Arabic" panose="02020603050405020304" pitchFamily="18" charset="-78"/>
              </a:rPr>
              <a:t>Order:</a:t>
            </a:r>
            <a:r>
              <a:rPr lang="ar-IQ" sz="2000" dirty="0" smtClean="0">
                <a:latin typeface="Simplified Arabic" panose="02020603050405020304" pitchFamily="18" charset="-78"/>
                <a:cs typeface="Simplified Arabic" panose="02020603050405020304" pitchFamily="18" charset="-78"/>
              </a:rPr>
              <a:t> </a:t>
            </a:r>
          </a:p>
          <a:p>
            <a:r>
              <a:rPr lang="en-US" sz="2000" smtClean="0">
                <a:latin typeface="Simplified Arabic" panose="02020603050405020304" pitchFamily="18" charset="-78"/>
                <a:cs typeface="Simplified Arabic" panose="02020603050405020304" pitchFamily="18" charset="-78"/>
              </a:rPr>
              <a:t>Family</a:t>
            </a:r>
            <a:r>
              <a:rPr lang="en-US" sz="2000" dirty="0" smtClean="0">
                <a:latin typeface="Simplified Arabic" panose="02020603050405020304" pitchFamily="18" charset="-78"/>
                <a:cs typeface="Simplified Arabic" panose="02020603050405020304" pitchFamily="18" charset="-78"/>
              </a:rPr>
              <a:t>:- </a:t>
            </a:r>
            <a:r>
              <a:rPr lang="en-US" sz="2000" dirty="0" err="1" smtClean="0">
                <a:latin typeface="Simplified Arabic" panose="02020603050405020304" pitchFamily="18" charset="-78"/>
                <a:cs typeface="Simplified Arabic" panose="02020603050405020304" pitchFamily="18" charset="-78"/>
              </a:rPr>
              <a:t>Blattidae</a:t>
            </a:r>
            <a:r>
              <a:rPr lang="en-US" sz="2000" dirty="0" smtClean="0">
                <a:latin typeface="Simplified Arabic" panose="02020603050405020304" pitchFamily="18" charset="-78"/>
                <a:cs typeface="Simplified Arabic" panose="02020603050405020304" pitchFamily="18" charset="-78"/>
              </a:rPr>
              <a: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500034" y="571480"/>
            <a:ext cx="8229600" cy="4525963"/>
          </a:xfrm>
        </p:spPr>
        <p:txBody>
          <a:bodyPr/>
          <a:lstStyle/>
          <a:p>
            <a:r>
              <a:rPr lang="ar-SA" sz="2000" dirty="0" smtClean="0"/>
              <a:t>أن أجزاء فم هذه الحشرات قارضة وتتغذى على مدى كبير جدا من المواد الغذائية لكنها قد تفضل المواد النشوية والسكرية وتتغذى على اللبن ومنتجاته كالجبن بأنواعه المختلفة واللحوم بأنواعها ومنتجات الحبوب والسكر , وباختصار فهي قادرة على </a:t>
            </a:r>
            <a:r>
              <a:rPr lang="ar-SA" sz="2000" dirty="0" err="1" smtClean="0"/>
              <a:t>إستهلاك</a:t>
            </a:r>
            <a:r>
              <a:rPr lang="ar-SA" sz="2000" dirty="0" smtClean="0"/>
              <a:t> والاستفادة بكل الأغذية التي يستعملها الإنسان طالما تستطيع الوصول إليها </a:t>
            </a:r>
            <a:r>
              <a:rPr lang="ar-IQ" sz="2000" dirty="0" err="1" smtClean="0"/>
              <a:t>وتعتبرالصراصر</a:t>
            </a:r>
            <a:r>
              <a:rPr lang="ar-IQ" sz="2000" dirty="0" smtClean="0"/>
              <a:t> من الحشرات المنزلية </a:t>
            </a:r>
            <a:r>
              <a:rPr lang="ar-SA" sz="2000" dirty="0" smtClean="0"/>
              <a:t>وهي تنشط للتغذية ليلا , وتفرز إفرازات كريهة تميزها عن غيرها من الحشرات سواء من غدد خاصة</a:t>
            </a:r>
            <a:r>
              <a:rPr lang="en-US" sz="2000" dirty="0" smtClean="0"/>
              <a:t> </a:t>
            </a:r>
            <a:r>
              <a:rPr lang="ar-IQ" sz="2000" dirty="0" smtClean="0"/>
              <a:t>في الجسم </a:t>
            </a:r>
            <a:r>
              <a:rPr lang="ar-SA" sz="2000" dirty="0" smtClean="0"/>
              <a:t>أو من الفم</a:t>
            </a:r>
            <a:r>
              <a:rPr lang="ar-IQ" sz="2000" dirty="0" smtClean="0"/>
              <a:t> . </a:t>
            </a:r>
            <a:r>
              <a:rPr lang="ar-SA" sz="2000" dirty="0" err="1" smtClean="0"/>
              <a:t>الة</a:t>
            </a:r>
            <a:r>
              <a:rPr lang="ar-SA" sz="2000" dirty="0" smtClean="0"/>
              <a:t> وضع البيض موجودة وضعيفة ومختبئة داخل الجسم ويوضع البيض داخل </a:t>
            </a:r>
            <a:r>
              <a:rPr lang="ar-SA" sz="2000" dirty="0" err="1" smtClean="0"/>
              <a:t>اكياس</a:t>
            </a:r>
            <a:r>
              <a:rPr lang="ar-SA" sz="2000" dirty="0" smtClean="0"/>
              <a:t> </a:t>
            </a:r>
            <a:r>
              <a:rPr lang="ar-IQ" sz="2000" dirty="0" smtClean="0"/>
              <a:t>تسمى </a:t>
            </a:r>
            <a:r>
              <a:rPr lang="en-US" sz="2000" dirty="0" err="1" smtClean="0">
                <a:solidFill>
                  <a:srgbClr val="00B0F0"/>
                </a:solidFill>
              </a:rPr>
              <a:t>Ootheca</a:t>
            </a:r>
            <a:r>
              <a:rPr lang="ar-SA" sz="2000" dirty="0" smtClean="0"/>
              <a:t>.</a:t>
            </a:r>
            <a:endParaRPr lang="en-US" sz="2000" dirty="0" smtClean="0"/>
          </a:p>
          <a:p>
            <a:r>
              <a:rPr lang="ar-SA" sz="2000" dirty="0" smtClean="0"/>
              <a:t>- </a:t>
            </a:r>
            <a:r>
              <a:rPr lang="ar-SA" sz="2000" dirty="0" smtClean="0">
                <a:solidFill>
                  <a:srgbClr val="00B050"/>
                </a:solidFill>
              </a:rPr>
              <a:t>التحول من النوع التدريجي </a:t>
            </a:r>
            <a:r>
              <a:rPr lang="en-US" sz="2000" dirty="0" smtClean="0">
                <a:solidFill>
                  <a:srgbClr val="00B050"/>
                </a:solidFill>
              </a:rPr>
              <a:t>:</a:t>
            </a:r>
            <a:r>
              <a:rPr lang="ar-IQ" sz="2000" dirty="0" smtClean="0">
                <a:solidFill>
                  <a:srgbClr val="00B050"/>
                </a:solidFill>
              </a:rPr>
              <a:t>- </a:t>
            </a:r>
            <a:r>
              <a:rPr lang="ar-SA" sz="2000" dirty="0" smtClean="0">
                <a:solidFill>
                  <a:srgbClr val="00B050"/>
                </a:solidFill>
              </a:rPr>
              <a:t>(بيضة</a:t>
            </a:r>
            <a:r>
              <a:rPr lang="en-US" sz="2000" dirty="0" smtClean="0">
                <a:solidFill>
                  <a:srgbClr val="00B050"/>
                </a:solidFill>
              </a:rPr>
              <a:t> </a:t>
            </a:r>
            <a:r>
              <a:rPr lang="ar-SA" sz="2000" dirty="0" smtClean="0">
                <a:solidFill>
                  <a:srgbClr val="00B050"/>
                </a:solidFill>
              </a:rPr>
              <a:t>– حورية</a:t>
            </a:r>
            <a:r>
              <a:rPr lang="en-US" sz="2000" dirty="0" smtClean="0">
                <a:solidFill>
                  <a:srgbClr val="00B050"/>
                </a:solidFill>
              </a:rPr>
              <a:t> </a:t>
            </a:r>
            <a:r>
              <a:rPr lang="ar-SA" sz="2000" dirty="0" smtClean="0">
                <a:solidFill>
                  <a:srgbClr val="00B050"/>
                </a:solidFill>
              </a:rPr>
              <a:t>- </a:t>
            </a:r>
            <a:r>
              <a:rPr lang="ar-SA" sz="2000" dirty="0" smtClean="0">
                <a:solidFill>
                  <a:srgbClr val="00B050"/>
                </a:solidFill>
              </a:rPr>
              <a:t>حشرة كاملة)</a:t>
            </a:r>
            <a:r>
              <a:rPr lang="ar-IQ" sz="2000" dirty="0" smtClean="0">
                <a:solidFill>
                  <a:srgbClr val="00B050"/>
                </a:solidFill>
              </a:rPr>
              <a:t> .</a:t>
            </a:r>
            <a:endParaRPr lang="en-US" sz="2000" dirty="0" smtClean="0">
              <a:solidFill>
                <a:srgbClr val="00B050"/>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500034" y="571480"/>
            <a:ext cx="8229600" cy="4525963"/>
          </a:xfrm>
        </p:spPr>
        <p:txBody>
          <a:bodyPr/>
          <a:lstStyle/>
          <a:p>
            <a:r>
              <a:rPr lang="ar-IQ" sz="2400" dirty="0" err="1" smtClean="0">
                <a:solidFill>
                  <a:srgbClr val="FF0000"/>
                </a:solidFill>
              </a:rPr>
              <a:t>الاهمية</a:t>
            </a:r>
            <a:r>
              <a:rPr lang="ar-IQ" sz="2400" dirty="0" smtClean="0">
                <a:solidFill>
                  <a:srgbClr val="FF0000"/>
                </a:solidFill>
              </a:rPr>
              <a:t> الطبية </a:t>
            </a:r>
            <a:r>
              <a:rPr lang="ar-IQ" sz="2400" dirty="0" err="1" smtClean="0">
                <a:solidFill>
                  <a:srgbClr val="FF0000"/>
                </a:solidFill>
              </a:rPr>
              <a:t>للصراصر</a:t>
            </a:r>
            <a:r>
              <a:rPr lang="ar-IQ" sz="2400" dirty="0" smtClean="0">
                <a:solidFill>
                  <a:srgbClr val="FF0000"/>
                </a:solidFill>
              </a:rPr>
              <a:t>:-</a:t>
            </a:r>
          </a:p>
          <a:p>
            <a:r>
              <a:rPr lang="ar-IQ" sz="2000" dirty="0" smtClean="0"/>
              <a:t>تلوث </a:t>
            </a:r>
            <a:r>
              <a:rPr lang="ar-IQ" sz="2000" dirty="0" err="1" smtClean="0"/>
              <a:t>الصراصر</a:t>
            </a:r>
            <a:r>
              <a:rPr lang="ar-IQ" sz="2000" dirty="0" smtClean="0"/>
              <a:t> </a:t>
            </a:r>
            <a:r>
              <a:rPr lang="ar-IQ" sz="2000" dirty="0" err="1" smtClean="0"/>
              <a:t>الاشياء</a:t>
            </a:r>
            <a:r>
              <a:rPr lang="ar-IQ" sz="2000" dirty="0" smtClean="0"/>
              <a:t> التي تجري عليها ببرازها ورائحتها الكريهة وتسبب نقلا </a:t>
            </a:r>
            <a:r>
              <a:rPr lang="ar-IQ" sz="2000" dirty="0" err="1" smtClean="0"/>
              <a:t>للامراض</a:t>
            </a:r>
            <a:r>
              <a:rPr lang="ar-IQ" sz="2000" dirty="0" smtClean="0"/>
              <a:t> ميكانيكيا مثل السل </a:t>
            </a:r>
            <a:r>
              <a:rPr lang="ar-IQ" sz="2000" dirty="0" err="1" smtClean="0"/>
              <a:t>والدزنتري</a:t>
            </a:r>
            <a:r>
              <a:rPr lang="ar-IQ" sz="2000" dirty="0" smtClean="0"/>
              <a:t> والحمى الخبيثة والحمى الصفراء , وكذلك تعتبر </a:t>
            </a:r>
            <a:r>
              <a:rPr lang="ar-IQ" sz="2000" dirty="0" err="1" smtClean="0"/>
              <a:t>الصراصر</a:t>
            </a:r>
            <a:r>
              <a:rPr lang="ar-IQ" sz="2000" dirty="0" smtClean="0"/>
              <a:t> عاملا وسطيا </a:t>
            </a:r>
            <a:r>
              <a:rPr lang="ar-IQ" sz="2000" dirty="0" err="1" smtClean="0"/>
              <a:t>لانواع</a:t>
            </a:r>
            <a:r>
              <a:rPr lang="ar-IQ" sz="2000" dirty="0" smtClean="0"/>
              <a:t> عديدة من الديدان الثعبانية </a:t>
            </a:r>
            <a:r>
              <a:rPr lang="en-US" sz="2000" dirty="0" err="1" smtClean="0"/>
              <a:t>nematoda</a:t>
            </a:r>
            <a:r>
              <a:rPr lang="ar-IQ" sz="2000" dirty="0" smtClean="0"/>
              <a:t> . </a:t>
            </a:r>
            <a:endParaRPr lang="en-US" sz="2000" dirty="0" smtClean="0"/>
          </a:p>
          <a:p>
            <a:endParaRPr lang="ar-IQ" sz="20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28596" y="714356"/>
            <a:ext cx="8229600" cy="4525963"/>
          </a:xfrm>
        </p:spPr>
        <p:txBody>
          <a:bodyPr/>
          <a:lstStyle/>
          <a:p>
            <a:r>
              <a:rPr lang="ar-IQ" sz="2400" dirty="0" err="1" smtClean="0">
                <a:solidFill>
                  <a:srgbClr val="00B0F0"/>
                </a:solidFill>
              </a:rPr>
              <a:t>انواع</a:t>
            </a:r>
            <a:r>
              <a:rPr lang="ar-IQ" sz="2400" dirty="0" smtClean="0">
                <a:solidFill>
                  <a:srgbClr val="00B0F0"/>
                </a:solidFill>
              </a:rPr>
              <a:t> </a:t>
            </a:r>
            <a:r>
              <a:rPr lang="ar-IQ" sz="2400" dirty="0" err="1" smtClean="0">
                <a:solidFill>
                  <a:srgbClr val="00B0F0"/>
                </a:solidFill>
              </a:rPr>
              <a:t>الصراصر</a:t>
            </a:r>
            <a:r>
              <a:rPr lang="ar-IQ" sz="2400" dirty="0" smtClean="0">
                <a:solidFill>
                  <a:srgbClr val="00B0F0"/>
                </a:solidFill>
              </a:rPr>
              <a:t>:-</a:t>
            </a:r>
          </a:p>
          <a:p>
            <a:r>
              <a:rPr lang="en-US" sz="1800" dirty="0" smtClean="0">
                <a:solidFill>
                  <a:srgbClr val="00B050"/>
                </a:solidFill>
              </a:rPr>
              <a:t> -</a:t>
            </a:r>
            <a:r>
              <a:rPr lang="en-US" sz="1800" dirty="0" smtClean="0">
                <a:solidFill>
                  <a:srgbClr val="00B0F0"/>
                </a:solidFill>
              </a:rPr>
              <a:t>1 </a:t>
            </a:r>
            <a:r>
              <a:rPr lang="ar-SA" sz="1800" dirty="0" err="1" smtClean="0">
                <a:solidFill>
                  <a:srgbClr val="00B0F0"/>
                </a:solidFill>
              </a:rPr>
              <a:t>الصرصر</a:t>
            </a:r>
            <a:r>
              <a:rPr lang="ar-SA" sz="1800" dirty="0" smtClean="0">
                <a:solidFill>
                  <a:srgbClr val="00B0F0"/>
                </a:solidFill>
              </a:rPr>
              <a:t> الأمريكي</a:t>
            </a:r>
            <a:r>
              <a:rPr lang="en-US" sz="1800" dirty="0" smtClean="0">
                <a:solidFill>
                  <a:srgbClr val="00B0F0"/>
                </a:solidFill>
              </a:rPr>
              <a:t> </a:t>
            </a:r>
            <a:r>
              <a:rPr lang="en-US" sz="1800" dirty="0" err="1" smtClean="0">
                <a:solidFill>
                  <a:srgbClr val="00B0F0"/>
                </a:solidFill>
              </a:rPr>
              <a:t>Periplanta</a:t>
            </a:r>
            <a:r>
              <a:rPr lang="en-US" sz="1800" dirty="0" smtClean="0">
                <a:solidFill>
                  <a:srgbClr val="00B0F0"/>
                </a:solidFill>
              </a:rPr>
              <a:t> Americana </a:t>
            </a:r>
          </a:p>
          <a:p>
            <a:r>
              <a:rPr lang="ar-IQ" sz="1800" dirty="0" smtClean="0"/>
              <a:t>يمتلك جناح طويل لكلا الجنسين يغطي البطن , واللون العام بني </a:t>
            </a:r>
            <a:r>
              <a:rPr lang="ar-IQ" sz="1800" dirty="0" err="1" smtClean="0"/>
              <a:t>محمرويمكن</a:t>
            </a:r>
            <a:r>
              <a:rPr lang="ar-IQ" sz="1800" dirty="0" smtClean="0"/>
              <a:t> تميز </a:t>
            </a:r>
            <a:r>
              <a:rPr lang="ar-IQ" sz="1800" dirty="0" err="1" smtClean="0"/>
              <a:t>الذكرعن</a:t>
            </a:r>
            <a:r>
              <a:rPr lang="ar-IQ" sz="1800" dirty="0" smtClean="0"/>
              <a:t> </a:t>
            </a:r>
            <a:r>
              <a:rPr lang="ar-IQ" sz="1800" dirty="0" err="1" smtClean="0"/>
              <a:t>الانثى</a:t>
            </a:r>
            <a:r>
              <a:rPr lang="ar-IQ" sz="1800" dirty="0" smtClean="0"/>
              <a:t> حيث توجد </a:t>
            </a:r>
            <a:r>
              <a:rPr lang="ar-IQ" sz="1800" dirty="0" err="1" smtClean="0"/>
              <a:t>الاقلام</a:t>
            </a:r>
            <a:r>
              <a:rPr lang="ar-IQ" sz="1800" dirty="0" smtClean="0"/>
              <a:t> التناسلية والقرون الشرجية في </a:t>
            </a:r>
            <a:r>
              <a:rPr lang="ar-IQ" sz="1800" dirty="0" err="1" smtClean="0"/>
              <a:t>الذكراما</a:t>
            </a:r>
            <a:r>
              <a:rPr lang="ar-IQ" sz="1800" dirty="0" smtClean="0"/>
              <a:t> </a:t>
            </a:r>
            <a:r>
              <a:rPr lang="ar-IQ" sz="1800" dirty="0" err="1" smtClean="0"/>
              <a:t>الاناث</a:t>
            </a:r>
            <a:r>
              <a:rPr lang="ar-IQ" sz="1800" dirty="0" smtClean="0"/>
              <a:t> فتحوي على القرون الشرجية فقط وتكون من النوع القصيرة </a:t>
            </a:r>
            <a:r>
              <a:rPr lang="ar-IQ" sz="1800" dirty="0" err="1" smtClean="0"/>
              <a:t>معقلة</a:t>
            </a:r>
            <a:r>
              <a:rPr lang="ar-IQ" sz="1800" dirty="0" smtClean="0"/>
              <a:t> . ويبلغ طوله الكلي ما يُقارب 3.5 سم .</a:t>
            </a:r>
            <a:br>
              <a:rPr lang="ar-IQ" sz="1800" dirty="0" smtClean="0"/>
            </a:br>
            <a:r>
              <a:rPr lang="en-US" sz="1800" dirty="0" smtClean="0">
                <a:solidFill>
                  <a:srgbClr val="FF0000"/>
                </a:solidFill>
              </a:rPr>
              <a:t>-</a:t>
            </a:r>
            <a:r>
              <a:rPr lang="en-US" sz="1800" dirty="0" smtClean="0">
                <a:solidFill>
                  <a:srgbClr val="00B0F0"/>
                </a:solidFill>
              </a:rPr>
              <a:t>2 </a:t>
            </a:r>
            <a:r>
              <a:rPr lang="ar-IQ" sz="1800" dirty="0" smtClean="0">
                <a:solidFill>
                  <a:srgbClr val="00B0F0"/>
                </a:solidFill>
              </a:rPr>
              <a:t> </a:t>
            </a:r>
            <a:r>
              <a:rPr lang="ar-SA" sz="1800" dirty="0" err="1" smtClean="0">
                <a:solidFill>
                  <a:srgbClr val="00B0F0"/>
                </a:solidFill>
              </a:rPr>
              <a:t>الصرصر</a:t>
            </a:r>
            <a:r>
              <a:rPr lang="ar-SA" sz="1800" dirty="0" smtClean="0">
                <a:solidFill>
                  <a:srgbClr val="00B0F0"/>
                </a:solidFill>
              </a:rPr>
              <a:t> الشرقي</a:t>
            </a:r>
            <a:r>
              <a:rPr lang="en-US" sz="1800" dirty="0" smtClean="0">
                <a:solidFill>
                  <a:srgbClr val="00B0F0"/>
                </a:solidFill>
              </a:rPr>
              <a:t> </a:t>
            </a:r>
            <a:r>
              <a:rPr lang="en-US" sz="1800" dirty="0" err="1" smtClean="0">
                <a:solidFill>
                  <a:srgbClr val="00B0F0"/>
                </a:solidFill>
              </a:rPr>
              <a:t>Blatta</a:t>
            </a:r>
            <a:r>
              <a:rPr lang="en-US" sz="1800" dirty="0" smtClean="0">
                <a:solidFill>
                  <a:srgbClr val="00B0F0"/>
                </a:solidFill>
              </a:rPr>
              <a:t> </a:t>
            </a:r>
            <a:r>
              <a:rPr lang="en-US" sz="1800" dirty="0" err="1" smtClean="0">
                <a:solidFill>
                  <a:srgbClr val="00B0F0"/>
                </a:solidFill>
              </a:rPr>
              <a:t>Orientalis</a:t>
            </a:r>
            <a:r>
              <a:rPr lang="en-US" sz="1800" dirty="0" smtClean="0">
                <a:solidFill>
                  <a:srgbClr val="00B0F0"/>
                </a:solidFill>
              </a:rPr>
              <a:t>  </a:t>
            </a:r>
            <a:endParaRPr lang="ar-IQ" sz="1800" dirty="0" smtClean="0">
              <a:solidFill>
                <a:srgbClr val="00B0F0"/>
              </a:solidFill>
            </a:endParaRPr>
          </a:p>
          <a:p>
            <a:r>
              <a:rPr lang="ar-IQ" sz="1800" dirty="0" smtClean="0"/>
              <a:t>يمتاز </a:t>
            </a:r>
            <a:r>
              <a:rPr lang="ar-IQ" sz="1800" dirty="0" err="1" smtClean="0"/>
              <a:t>الصرصر</a:t>
            </a:r>
            <a:r>
              <a:rPr lang="ar-IQ" sz="1800" dirty="0" smtClean="0"/>
              <a:t> الشرقي بلونه الغامق وطوله الذي يصل إلى ما يُقارب 2.5 سم، يتميز الذكر عن </a:t>
            </a:r>
            <a:r>
              <a:rPr lang="ar-IQ" sz="1800" dirty="0" err="1" smtClean="0"/>
              <a:t>الانثى</a:t>
            </a:r>
            <a:r>
              <a:rPr lang="ar-IQ" sz="1800" dirty="0" smtClean="0"/>
              <a:t> في هذا النوع في </a:t>
            </a:r>
            <a:r>
              <a:rPr lang="ar-IQ" sz="1800" dirty="0" err="1" smtClean="0"/>
              <a:t>الانثى</a:t>
            </a:r>
            <a:r>
              <a:rPr lang="ar-IQ" sz="1800" dirty="0" smtClean="0"/>
              <a:t> </a:t>
            </a:r>
            <a:r>
              <a:rPr lang="ar-IQ" sz="1800" dirty="0" err="1" smtClean="0"/>
              <a:t>الاجنحة</a:t>
            </a:r>
            <a:r>
              <a:rPr lang="ar-IQ" sz="1800" dirty="0" smtClean="0"/>
              <a:t> مختزلة لاتصل </a:t>
            </a:r>
            <a:r>
              <a:rPr lang="ar-IQ" sz="1800" dirty="0" err="1" smtClean="0"/>
              <a:t>الى</a:t>
            </a:r>
            <a:r>
              <a:rPr lang="ar-IQ" sz="1800" dirty="0" smtClean="0"/>
              <a:t> حلقة </a:t>
            </a:r>
            <a:r>
              <a:rPr lang="ar-IQ" sz="1800" dirty="0" err="1" smtClean="0"/>
              <a:t>او</a:t>
            </a:r>
            <a:r>
              <a:rPr lang="ar-IQ" sz="1800" dirty="0" smtClean="0"/>
              <a:t> حلقتين من الجسم </a:t>
            </a:r>
            <a:r>
              <a:rPr lang="ar-IQ" sz="1800" dirty="0" err="1" smtClean="0"/>
              <a:t>اما</a:t>
            </a:r>
            <a:r>
              <a:rPr lang="ar-IQ" sz="1800" dirty="0" smtClean="0"/>
              <a:t> في </a:t>
            </a:r>
            <a:r>
              <a:rPr lang="ar-IQ" sz="1800" dirty="0" err="1" smtClean="0"/>
              <a:t>الذكريكون</a:t>
            </a:r>
            <a:r>
              <a:rPr lang="ar-IQ" sz="1800" dirty="0" smtClean="0"/>
              <a:t> الجناح </a:t>
            </a:r>
            <a:r>
              <a:rPr lang="ar-IQ" sz="1800" dirty="0" err="1" smtClean="0"/>
              <a:t>الامامي</a:t>
            </a:r>
            <a:r>
              <a:rPr lang="ar-IQ" sz="1800" dirty="0" smtClean="0"/>
              <a:t> يغطي ثلثي الجسم . </a:t>
            </a:r>
            <a:br>
              <a:rPr lang="ar-IQ" sz="1800" dirty="0" smtClean="0"/>
            </a:br>
            <a:r>
              <a:rPr lang="en-US" sz="1800" dirty="0" smtClean="0">
                <a:solidFill>
                  <a:srgbClr val="00B0F0"/>
                </a:solidFill>
              </a:rPr>
              <a:t> -3 </a:t>
            </a:r>
            <a:r>
              <a:rPr lang="ar-SA" sz="1800" dirty="0" err="1" smtClean="0">
                <a:solidFill>
                  <a:srgbClr val="00B0F0"/>
                </a:solidFill>
              </a:rPr>
              <a:t>الصرصر</a:t>
            </a:r>
            <a:r>
              <a:rPr lang="ar-SA" sz="1800" dirty="0" smtClean="0">
                <a:solidFill>
                  <a:srgbClr val="00B0F0"/>
                </a:solidFill>
              </a:rPr>
              <a:t> الألماني</a:t>
            </a:r>
            <a:r>
              <a:rPr lang="en-US" sz="1800" dirty="0" smtClean="0">
                <a:solidFill>
                  <a:srgbClr val="00B0F0"/>
                </a:solidFill>
              </a:rPr>
              <a:t> </a:t>
            </a:r>
            <a:r>
              <a:rPr lang="en-US" sz="1800" dirty="0" err="1" smtClean="0">
                <a:solidFill>
                  <a:srgbClr val="00B0F0"/>
                </a:solidFill>
              </a:rPr>
              <a:t>Blatella</a:t>
            </a:r>
            <a:r>
              <a:rPr lang="en-US" sz="1800" dirty="0" smtClean="0">
                <a:solidFill>
                  <a:srgbClr val="00B0F0"/>
                </a:solidFill>
              </a:rPr>
              <a:t> </a:t>
            </a:r>
            <a:r>
              <a:rPr lang="en-US" sz="1800" dirty="0" err="1" smtClean="0">
                <a:solidFill>
                  <a:srgbClr val="00B0F0"/>
                </a:solidFill>
              </a:rPr>
              <a:t>Germanica</a:t>
            </a:r>
            <a:r>
              <a:rPr lang="en-US" sz="1800" dirty="0" smtClean="0">
                <a:solidFill>
                  <a:srgbClr val="00B0F0"/>
                </a:solidFill>
              </a:rPr>
              <a:t>  </a:t>
            </a:r>
            <a:endParaRPr lang="ar-IQ" sz="1800" dirty="0" smtClean="0">
              <a:solidFill>
                <a:srgbClr val="00B0F0"/>
              </a:solidFill>
            </a:endParaRPr>
          </a:p>
          <a:p>
            <a:r>
              <a:rPr lang="ar-IQ" sz="1800" dirty="0" smtClean="0"/>
              <a:t>كلا الجنسين مجنح . يبلغ طوله ما يُقارب 12-16ملم، ولونه بُني مُصفر شاحب، ويمتلك خطيين طوليين بلون بُني على الصفيحة الظهرية </a:t>
            </a:r>
            <a:r>
              <a:rPr lang="ar-IQ" sz="1800" dirty="0" err="1" smtClean="0"/>
              <a:t>الاولى</a:t>
            </a:r>
            <a:r>
              <a:rPr lang="ar-IQ" sz="1800" dirty="0" smtClean="0"/>
              <a:t> .</a:t>
            </a:r>
            <a:br>
              <a:rPr lang="ar-IQ" sz="1800" dirty="0" smtClean="0"/>
            </a:br>
            <a:r>
              <a:rPr lang="en-US" sz="1800" dirty="0" smtClean="0">
                <a:solidFill>
                  <a:srgbClr val="00B0F0"/>
                </a:solidFill>
              </a:rPr>
              <a:t>4</a:t>
            </a:r>
            <a:r>
              <a:rPr lang="ar-IQ" sz="1800" dirty="0" smtClean="0">
                <a:solidFill>
                  <a:srgbClr val="00B0F0"/>
                </a:solidFill>
              </a:rPr>
              <a:t>- </a:t>
            </a:r>
            <a:r>
              <a:rPr lang="ar-IQ" sz="1800" dirty="0" err="1" smtClean="0">
                <a:solidFill>
                  <a:srgbClr val="00B0F0"/>
                </a:solidFill>
              </a:rPr>
              <a:t>الصرصر</a:t>
            </a:r>
            <a:r>
              <a:rPr lang="ar-IQ" sz="1800" dirty="0" smtClean="0">
                <a:solidFill>
                  <a:srgbClr val="00B0F0"/>
                </a:solidFill>
              </a:rPr>
              <a:t> المصري  </a:t>
            </a:r>
            <a:r>
              <a:rPr lang="en-US" sz="1800" dirty="0" smtClean="0">
                <a:solidFill>
                  <a:srgbClr val="00B0F0"/>
                </a:solidFill>
              </a:rPr>
              <a:t> </a:t>
            </a:r>
            <a:r>
              <a:rPr lang="en-US" sz="1800" dirty="0" err="1" smtClean="0">
                <a:solidFill>
                  <a:srgbClr val="00B0F0"/>
                </a:solidFill>
              </a:rPr>
              <a:t>Polyphages</a:t>
            </a:r>
            <a:r>
              <a:rPr lang="en-US" sz="1800" dirty="0" smtClean="0">
                <a:solidFill>
                  <a:srgbClr val="00B0F0"/>
                </a:solidFill>
              </a:rPr>
              <a:t> </a:t>
            </a:r>
            <a:r>
              <a:rPr lang="en-US" sz="1800" dirty="0" err="1" smtClean="0">
                <a:solidFill>
                  <a:srgbClr val="00B0F0"/>
                </a:solidFill>
              </a:rPr>
              <a:t>aegyptica</a:t>
            </a:r>
            <a:endParaRPr lang="ar-IQ" sz="1800" dirty="0" smtClean="0">
              <a:solidFill>
                <a:srgbClr val="00B0F0"/>
              </a:solidFill>
            </a:endParaRPr>
          </a:p>
          <a:p>
            <a:r>
              <a:rPr lang="ar-IQ" sz="1800" dirty="0" smtClean="0"/>
              <a:t>يمكن تميز </a:t>
            </a:r>
            <a:r>
              <a:rPr lang="ar-IQ" sz="1800" dirty="0" err="1" smtClean="0"/>
              <a:t>الذكرعن</a:t>
            </a:r>
            <a:r>
              <a:rPr lang="ar-IQ" sz="1800" dirty="0" smtClean="0"/>
              <a:t> </a:t>
            </a:r>
            <a:r>
              <a:rPr lang="ar-IQ" sz="1800" dirty="0" err="1" smtClean="0"/>
              <a:t>الانثى</a:t>
            </a:r>
            <a:r>
              <a:rPr lang="ar-IQ" sz="1800" dirty="0" smtClean="0"/>
              <a:t> </a:t>
            </a:r>
            <a:r>
              <a:rPr lang="ar-IQ" sz="1800" dirty="0" err="1" smtClean="0"/>
              <a:t>فيهذا</a:t>
            </a:r>
            <a:r>
              <a:rPr lang="ar-IQ" sz="1800" dirty="0" smtClean="0"/>
              <a:t> النوع في الذكر الجناح طويل ومدور النهاية </a:t>
            </a:r>
            <a:r>
              <a:rPr lang="ar-IQ" sz="1800" dirty="0" err="1" smtClean="0"/>
              <a:t>اما</a:t>
            </a:r>
            <a:r>
              <a:rPr lang="ar-IQ" sz="1800" dirty="0" smtClean="0"/>
              <a:t> في </a:t>
            </a:r>
            <a:r>
              <a:rPr lang="ar-IQ" sz="1800" dirty="0" err="1" smtClean="0"/>
              <a:t>الاناث</a:t>
            </a:r>
            <a:r>
              <a:rPr lang="ar-IQ" sz="1800" dirty="0" smtClean="0"/>
              <a:t> يكون </a:t>
            </a:r>
            <a:r>
              <a:rPr lang="ar-IQ" sz="1800" dirty="0" err="1" smtClean="0"/>
              <a:t>غيرمجنحة</a:t>
            </a:r>
            <a:r>
              <a:rPr lang="ar-IQ" sz="1800" dirty="0" smtClean="0"/>
              <a:t> وذات لون رمادي .</a:t>
            </a:r>
            <a:endParaRPr lang="en-US" sz="1800" dirty="0" smtClean="0"/>
          </a:p>
          <a:p>
            <a:endParaRPr lang="ar-IQ"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714348" y="357166"/>
            <a:ext cx="8229600" cy="4525963"/>
          </a:xfrm>
        </p:spPr>
        <p:txBody>
          <a:bodyPr/>
          <a:lstStyle/>
          <a:p>
            <a:r>
              <a:rPr lang="ar-IQ" sz="2000" dirty="0" err="1" smtClean="0"/>
              <a:t>تبدا</a:t>
            </a:r>
            <a:r>
              <a:rPr lang="ar-IQ" sz="2000" dirty="0" smtClean="0"/>
              <a:t> </a:t>
            </a:r>
            <a:r>
              <a:rPr lang="ar-IQ" sz="2000" dirty="0" err="1" smtClean="0"/>
              <a:t>الاناث</a:t>
            </a:r>
            <a:r>
              <a:rPr lang="ar-IQ" sz="2000" dirty="0" smtClean="0"/>
              <a:t> بوضع البيض في </a:t>
            </a:r>
            <a:r>
              <a:rPr lang="ar-IQ" sz="2000" dirty="0" err="1" smtClean="0"/>
              <a:t>اوائل</a:t>
            </a:r>
            <a:r>
              <a:rPr lang="ar-IQ" sz="2000" dirty="0" smtClean="0"/>
              <a:t> الربيع </a:t>
            </a:r>
            <a:r>
              <a:rPr lang="ar-IQ" sz="2000" dirty="0" err="1" smtClean="0"/>
              <a:t>وتستمرحتى</a:t>
            </a:r>
            <a:r>
              <a:rPr lang="ar-IQ" sz="2000" dirty="0" smtClean="0"/>
              <a:t> الخريف </a:t>
            </a:r>
            <a:r>
              <a:rPr lang="ar-SA" sz="2000" dirty="0" smtClean="0"/>
              <a:t>ويختلف عدد البيض في كل كيس حسب نوع </a:t>
            </a:r>
            <a:r>
              <a:rPr lang="ar-SA" sz="2000" dirty="0" err="1" smtClean="0"/>
              <a:t>الصرصر</a:t>
            </a:r>
            <a:r>
              <a:rPr lang="ar-SA" sz="2000" dirty="0" smtClean="0"/>
              <a:t> ومتوسط العدد في </a:t>
            </a:r>
            <a:r>
              <a:rPr lang="ar-SA" sz="2000" dirty="0" err="1" smtClean="0"/>
              <a:t>الصرصر</a:t>
            </a:r>
            <a:r>
              <a:rPr lang="ar-SA" sz="2000" dirty="0" smtClean="0"/>
              <a:t> الأمريكي والشرقي حوالي 16 بيضة , وفي النوع الألماني </a:t>
            </a:r>
            <a:r>
              <a:rPr lang="ar-SA" sz="2000" dirty="0" err="1" smtClean="0"/>
              <a:t>يترواح</a:t>
            </a:r>
            <a:r>
              <a:rPr lang="ar-SA" sz="2000" dirty="0" smtClean="0"/>
              <a:t> بين 30-40بيضة تضع الأنثى أثناء فترة حياتها </a:t>
            </a:r>
            <a:r>
              <a:rPr lang="ar-SA" sz="2000" dirty="0" smtClean="0"/>
              <a:t>عددا </a:t>
            </a:r>
            <a:r>
              <a:rPr lang="ar-SA" sz="2000" dirty="0" smtClean="0"/>
              <a:t>من الأكياس يصل إلى 90 كيس في </a:t>
            </a:r>
            <a:r>
              <a:rPr lang="ar-SA" sz="2000" dirty="0" err="1" smtClean="0"/>
              <a:t>الصرصر</a:t>
            </a:r>
            <a:r>
              <a:rPr lang="ar-SA" sz="2000" dirty="0" smtClean="0"/>
              <a:t> الأمريكي </a:t>
            </a:r>
            <a:r>
              <a:rPr lang="ar-IQ" sz="2000" dirty="0" smtClean="0"/>
              <a:t>و</a:t>
            </a:r>
            <a:r>
              <a:rPr lang="ar-SA" sz="2000" dirty="0" smtClean="0"/>
              <a:t>حوالي 15</a:t>
            </a:r>
            <a:r>
              <a:rPr lang="ar-IQ" sz="2000" dirty="0" smtClean="0"/>
              <a:t>كيس</a:t>
            </a:r>
            <a:r>
              <a:rPr lang="ar-SA" sz="2000" dirty="0" smtClean="0"/>
              <a:t> في الشرقي وحوالي</a:t>
            </a:r>
            <a:r>
              <a:rPr lang="en-US" sz="2000" dirty="0" smtClean="0"/>
              <a:t>1-6 </a:t>
            </a:r>
            <a:r>
              <a:rPr lang="ar-IQ" sz="2000" dirty="0" smtClean="0"/>
              <a:t>كيس </a:t>
            </a:r>
            <a:r>
              <a:rPr lang="ar-SA" sz="2000" dirty="0" smtClean="0"/>
              <a:t>في </a:t>
            </a:r>
            <a:r>
              <a:rPr lang="ar-SA" sz="2000" dirty="0" err="1" smtClean="0"/>
              <a:t>الصرصر</a:t>
            </a:r>
            <a:r>
              <a:rPr lang="ar-SA" sz="2000" dirty="0" smtClean="0"/>
              <a:t> الألماني وتحمل الأنثى كيس </a:t>
            </a:r>
            <a:r>
              <a:rPr lang="ar-SA" sz="2000" dirty="0" err="1" smtClean="0"/>
              <a:t>فى</a:t>
            </a:r>
            <a:r>
              <a:rPr lang="ar-SA" sz="2000" dirty="0" smtClean="0"/>
              <a:t> مؤخرها </a:t>
            </a:r>
            <a:r>
              <a:rPr lang="ar-SA" sz="2000" dirty="0" err="1" smtClean="0"/>
              <a:t>اثناء</a:t>
            </a:r>
            <a:r>
              <a:rPr lang="ar-SA" sz="2000" dirty="0" smtClean="0"/>
              <a:t> خروجها لفترة من الوقت قد تكون </a:t>
            </a:r>
            <a:r>
              <a:rPr lang="ar-SA" sz="2000" dirty="0" err="1" smtClean="0"/>
              <a:t>اسبوعا</a:t>
            </a:r>
            <a:r>
              <a:rPr lang="ar-SA" sz="2000" dirty="0" smtClean="0"/>
              <a:t> ثم تضعه </a:t>
            </a:r>
            <a:r>
              <a:rPr lang="ar-SA" sz="2000" dirty="0" err="1" smtClean="0"/>
              <a:t>فى</a:t>
            </a:r>
            <a:r>
              <a:rPr lang="ar-SA" sz="2000" dirty="0" smtClean="0"/>
              <a:t> الشقوق والأركان ويكون ذلك عادة قبل الفقس بقليل وقد تغطيه بمادة من الغراء المغطى للجدران لإخفائه من أعدائها وتختلف مدة الحضانة باختلاف درجة الحرارة والرطوبة وعلى العموم فهي تأخذ حوالي 52 يوم في </a:t>
            </a:r>
            <a:r>
              <a:rPr lang="ar-SA" sz="2000" dirty="0" err="1" smtClean="0"/>
              <a:t>الصرصر</a:t>
            </a:r>
            <a:r>
              <a:rPr lang="ar-SA" sz="2000" dirty="0" smtClean="0"/>
              <a:t> الأمريكي وبين 42 – 81 يوم في الشرقي , وحوالي 28 يوم في النوع الألماني بعد الفقس يكون لون الحوريات أبيض وكذلك بعد كل انسلاخ , ثم </a:t>
            </a:r>
            <a:r>
              <a:rPr lang="ar-SA" sz="2000" dirty="0" err="1" smtClean="0"/>
              <a:t>يص</a:t>
            </a:r>
            <a:r>
              <a:rPr lang="ar-IQ" sz="2000" dirty="0" smtClean="0"/>
              <a:t>بح</a:t>
            </a:r>
            <a:r>
              <a:rPr lang="ar-SA" sz="2000" dirty="0" smtClean="0"/>
              <a:t> </a:t>
            </a:r>
            <a:r>
              <a:rPr lang="ar-IQ" sz="2000" dirty="0" smtClean="0"/>
              <a:t>بنيا </a:t>
            </a:r>
            <a:r>
              <a:rPr lang="ar-SA" sz="2000" dirty="0" smtClean="0"/>
              <a:t>بعد فترة قصيرة وتنسلخ الحورية 6-7 </a:t>
            </a:r>
            <a:r>
              <a:rPr lang="ar-SA" sz="2000" dirty="0" err="1" smtClean="0"/>
              <a:t>إنسلاخات</a:t>
            </a:r>
            <a:r>
              <a:rPr lang="ar-SA" sz="2000" dirty="0" smtClean="0"/>
              <a:t> في المتوسط وقد يصل العدد إلى 13 انسلاخا في </a:t>
            </a:r>
            <a:r>
              <a:rPr lang="ar-SA" sz="2000" dirty="0" err="1" smtClean="0"/>
              <a:t>الصرصر</a:t>
            </a:r>
            <a:r>
              <a:rPr lang="ar-SA" sz="2000" dirty="0" smtClean="0"/>
              <a:t> الأمريكي والشرقي بعد حوالي سنة </a:t>
            </a:r>
            <a:r>
              <a:rPr lang="ar-SA" sz="2000" dirty="0" err="1" smtClean="0"/>
              <a:t>والصرصر</a:t>
            </a:r>
            <a:r>
              <a:rPr lang="ar-SA" sz="2000" dirty="0" smtClean="0"/>
              <a:t> الألماني بعد 6 شهور</a:t>
            </a:r>
            <a:r>
              <a:rPr lang="ar-IQ" sz="2000" dirty="0" smtClean="0"/>
              <a:t>. </a:t>
            </a:r>
            <a:endParaRPr lang="ar-IQ" sz="20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D:\الصرصر الامريكي.jpg"/>
          <p:cNvPicPr>
            <a:picLocks noGrp="1" noChangeAspect="1" noChangeArrowheads="1"/>
          </p:cNvPicPr>
          <p:nvPr>
            <p:ph idx="1"/>
          </p:nvPr>
        </p:nvPicPr>
        <p:blipFill>
          <a:blip r:embed="rId2"/>
          <a:srcRect/>
          <a:stretch>
            <a:fillRect/>
          </a:stretch>
        </p:blipFill>
        <p:spPr bwMode="auto">
          <a:xfrm>
            <a:off x="642910" y="500042"/>
            <a:ext cx="2286000" cy="2000250"/>
          </a:xfrm>
          <a:prstGeom prst="rect">
            <a:avLst/>
          </a:prstGeom>
          <a:noFill/>
        </p:spPr>
      </p:pic>
      <p:pic>
        <p:nvPicPr>
          <p:cNvPr id="1027" name="Picture 3" descr="D:\الصرصر الالماني.jpg"/>
          <p:cNvPicPr>
            <a:picLocks noChangeAspect="1" noChangeArrowheads="1"/>
          </p:cNvPicPr>
          <p:nvPr/>
        </p:nvPicPr>
        <p:blipFill>
          <a:blip r:embed="rId3"/>
          <a:srcRect/>
          <a:stretch>
            <a:fillRect/>
          </a:stretch>
        </p:blipFill>
        <p:spPr bwMode="auto">
          <a:xfrm>
            <a:off x="3571868" y="357166"/>
            <a:ext cx="1876425" cy="2438400"/>
          </a:xfrm>
          <a:prstGeom prst="rect">
            <a:avLst/>
          </a:prstGeom>
          <a:noFill/>
        </p:spPr>
      </p:pic>
      <p:pic>
        <p:nvPicPr>
          <p:cNvPr id="1028" name="Picture 4" descr="D:\الصرصر المصري.jpg"/>
          <p:cNvPicPr>
            <a:picLocks noChangeAspect="1" noChangeArrowheads="1"/>
          </p:cNvPicPr>
          <p:nvPr/>
        </p:nvPicPr>
        <p:blipFill>
          <a:blip r:embed="rId4"/>
          <a:srcRect/>
          <a:stretch>
            <a:fillRect/>
          </a:stretch>
        </p:blipFill>
        <p:spPr bwMode="auto">
          <a:xfrm>
            <a:off x="428596" y="4143380"/>
            <a:ext cx="2324100" cy="1962150"/>
          </a:xfrm>
          <a:prstGeom prst="rect">
            <a:avLst/>
          </a:prstGeom>
          <a:noFill/>
        </p:spPr>
      </p:pic>
      <p:pic>
        <p:nvPicPr>
          <p:cNvPr id="1029" name="Picture 5" descr="D:\الصرصر الشرقي.jpg"/>
          <p:cNvPicPr>
            <a:picLocks noChangeAspect="1" noChangeArrowheads="1"/>
          </p:cNvPicPr>
          <p:nvPr/>
        </p:nvPicPr>
        <p:blipFill>
          <a:blip r:embed="rId5"/>
          <a:srcRect/>
          <a:stretch>
            <a:fillRect/>
          </a:stretch>
        </p:blipFill>
        <p:spPr bwMode="auto">
          <a:xfrm>
            <a:off x="6357950" y="500042"/>
            <a:ext cx="1771650" cy="2581275"/>
          </a:xfrm>
          <a:prstGeom prst="rect">
            <a:avLst/>
          </a:prstGeom>
          <a:noFill/>
        </p:spPr>
      </p:pic>
      <p:sp>
        <p:nvSpPr>
          <p:cNvPr id="15" name="مربع نص 14"/>
          <p:cNvSpPr txBox="1"/>
          <p:nvPr/>
        </p:nvSpPr>
        <p:spPr>
          <a:xfrm>
            <a:off x="6429388" y="3429000"/>
            <a:ext cx="1500198" cy="369332"/>
          </a:xfrm>
          <a:prstGeom prst="rect">
            <a:avLst/>
          </a:prstGeom>
          <a:noFill/>
        </p:spPr>
        <p:txBody>
          <a:bodyPr wrap="square" rtlCol="1">
            <a:spAutoFit/>
          </a:bodyPr>
          <a:lstStyle/>
          <a:p>
            <a:r>
              <a:rPr lang="ar-IQ" dirty="0" err="1" smtClean="0"/>
              <a:t>الصرصر</a:t>
            </a:r>
            <a:r>
              <a:rPr lang="ar-IQ" dirty="0" smtClean="0"/>
              <a:t> الشرقي</a:t>
            </a:r>
            <a:endParaRPr lang="ar-IQ" dirty="0"/>
          </a:p>
        </p:txBody>
      </p:sp>
      <p:sp>
        <p:nvSpPr>
          <p:cNvPr id="16" name="مربع نص 15"/>
          <p:cNvSpPr txBox="1"/>
          <p:nvPr/>
        </p:nvSpPr>
        <p:spPr>
          <a:xfrm>
            <a:off x="3643306" y="2928934"/>
            <a:ext cx="1500198" cy="369332"/>
          </a:xfrm>
          <a:prstGeom prst="rect">
            <a:avLst/>
          </a:prstGeom>
          <a:noFill/>
        </p:spPr>
        <p:txBody>
          <a:bodyPr wrap="square" rtlCol="1">
            <a:spAutoFit/>
          </a:bodyPr>
          <a:lstStyle/>
          <a:p>
            <a:r>
              <a:rPr lang="ar-IQ" dirty="0" err="1" smtClean="0"/>
              <a:t>الصرصرالالماني</a:t>
            </a:r>
            <a:endParaRPr lang="ar-IQ" dirty="0"/>
          </a:p>
        </p:txBody>
      </p:sp>
      <p:sp>
        <p:nvSpPr>
          <p:cNvPr id="19" name="مربع نص 18"/>
          <p:cNvSpPr txBox="1"/>
          <p:nvPr/>
        </p:nvSpPr>
        <p:spPr>
          <a:xfrm>
            <a:off x="785786" y="2786058"/>
            <a:ext cx="1571636" cy="369332"/>
          </a:xfrm>
          <a:prstGeom prst="rect">
            <a:avLst/>
          </a:prstGeom>
          <a:noFill/>
        </p:spPr>
        <p:txBody>
          <a:bodyPr wrap="square" rtlCol="1">
            <a:spAutoFit/>
          </a:bodyPr>
          <a:lstStyle/>
          <a:p>
            <a:r>
              <a:rPr lang="ar-IQ" dirty="0" err="1" smtClean="0"/>
              <a:t>الصرصرالامريكي</a:t>
            </a:r>
            <a:endParaRPr lang="ar-IQ" dirty="0"/>
          </a:p>
        </p:txBody>
      </p:sp>
      <p:sp>
        <p:nvSpPr>
          <p:cNvPr id="27" name="مربع نص 26"/>
          <p:cNvSpPr txBox="1"/>
          <p:nvPr/>
        </p:nvSpPr>
        <p:spPr>
          <a:xfrm>
            <a:off x="2928926" y="5072074"/>
            <a:ext cx="1571636" cy="369332"/>
          </a:xfrm>
          <a:prstGeom prst="rect">
            <a:avLst/>
          </a:prstGeom>
          <a:noFill/>
        </p:spPr>
        <p:txBody>
          <a:bodyPr wrap="square" rtlCol="1">
            <a:spAutoFit/>
          </a:bodyPr>
          <a:lstStyle/>
          <a:p>
            <a:r>
              <a:rPr lang="ar-IQ" dirty="0" err="1" smtClean="0"/>
              <a:t>الصرصرالمصري</a:t>
            </a:r>
            <a:endParaRPr lang="ar-IQ"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4052</TotalTime>
  <Words>439</Words>
  <Application>Microsoft Office PowerPoint</Application>
  <PresentationFormat>عرض على الشاشة (3:4)‏</PresentationFormat>
  <Paragraphs>21</Paragraphs>
  <Slides>6</Slides>
  <Notes>0</Notes>
  <HiddenSlides>0</HiddenSlides>
  <MMClips>0</MMClips>
  <ScaleCrop>false</ScaleCrop>
  <HeadingPairs>
    <vt:vector size="4" baseType="variant">
      <vt:variant>
        <vt:lpstr>سمة</vt:lpstr>
      </vt:variant>
      <vt:variant>
        <vt:i4>1</vt:i4>
      </vt:variant>
      <vt:variant>
        <vt:lpstr>عناوين الشرائح</vt:lpstr>
      </vt:variant>
      <vt:variant>
        <vt:i4>6</vt:i4>
      </vt:variant>
    </vt:vector>
  </HeadingPairs>
  <TitlesOfParts>
    <vt:vector size="7" baseType="lpstr">
      <vt:lpstr>Office Theme</vt:lpstr>
      <vt:lpstr>الشريحة 1</vt:lpstr>
      <vt:lpstr>الشريحة 2</vt:lpstr>
      <vt:lpstr>الشريحة 3</vt:lpstr>
      <vt:lpstr>الشريحة 4</vt:lpstr>
      <vt:lpstr>الشريحة 5</vt:lpstr>
      <vt:lpstr>الشريحة 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د/محمود</dc:creator>
  <cp:lastModifiedBy>msn</cp:lastModifiedBy>
  <cp:revision>167</cp:revision>
  <dcterms:created xsi:type="dcterms:W3CDTF">2010-10-04T05:10:06Z</dcterms:created>
  <dcterms:modified xsi:type="dcterms:W3CDTF">2023-03-06T10:51:52Z</dcterms:modified>
</cp:coreProperties>
</file>